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58" r:id="rId4"/>
    <p:sldId id="260" r:id="rId5"/>
    <p:sldId id="259" r:id="rId6"/>
    <p:sldId id="262" r:id="rId7"/>
    <p:sldId id="263" r:id="rId8"/>
    <p:sldId id="265" r:id="rId9"/>
    <p:sldId id="266"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5" autoAdjust="0"/>
    <p:restoredTop sz="94660"/>
  </p:normalViewPr>
  <p:slideViewPr>
    <p:cSldViewPr snapToGrid="0">
      <p:cViewPr varScale="1">
        <p:scale>
          <a:sx n="113" d="100"/>
          <a:sy n="113" d="100"/>
        </p:scale>
        <p:origin x="22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fr-FR"/>
              <a:t>Modifiez le style du titre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10/23/2023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10/23/2023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fr-FR"/>
              <a:t>Modifiez le style du titre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0578ACC-22D6-47C1-A373-4FD133E34F3C}" type="datetimeFigureOut">
              <a:rPr lang="en-US" dirty="0"/>
              <a:t>10/23/2023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fr-FR"/>
              <a:t>Modifiez le style du titre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80322" y="3030008"/>
            <a:ext cx="4698355" cy="29061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594123" y="3030008"/>
            <a:ext cx="4700059" cy="29061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10/23/2023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10/23/2023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10/23/2023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331444B-B92B-4E27-8C94-BB93EAF5CB18}" type="datetimeFigureOut">
              <a:rPr lang="en-US" dirty="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fr-FR"/>
              <a:t>Modifiez le style du titre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63EFA5E-FA76-400D-B3DC-F0BA90E6D107}" type="datetimeFigureOut">
              <a:rPr lang="en-US" dirty="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46C117F-5CCF-4837-BE5F-2B92066CAFAF}" type="datetimeFigureOut">
              <a:rPr lang="en-US" dirty="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4EB90BD-B6CE-46B7-997F-7313B992CCDC}" type="datetimeFigureOut">
              <a:rPr lang="en-US" dirty="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DB9D11F-B188-461D-B23F-39381795C052}" type="datetimeFigureOut">
              <a:rPr lang="en-US" dirty="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2E6D8D9-55A2-4063-B0F3-121F44549695}" type="datetimeFigureOut">
              <a:rPr lang="en-US" dirty="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fr-FR"/>
              <a:t>Modifiez le style du titre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D4B24536-994D-4021-A283-9F449C0DB509}" type="datetimeFigureOut">
              <a:rPr lang="en-US" dirty="0"/>
              <a:t>10/23/2023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fr-FR"/>
              <a:t>Modifiez le style du titre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3CBBBB78-C96F-47B7-AB17-D852CA960AC9}" type="datetimeFigureOut">
              <a:rPr lang="en-US" dirty="0"/>
              <a:t>10/23/2023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10/23/2023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10/23/2023</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10/23/2023</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hyperlink" Target="http://www.argonautes.fr/" TargetMode="Externa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3.png"/><Relationship Id="rId2" Type="http://schemas.openxmlformats.org/officeDocument/2006/relationships/tags" Target="../tags/tag2.xml"/><Relationship Id="rId16" Type="http://schemas.openxmlformats.org/officeDocument/2006/relationships/image" Target="../media/image2.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1.png"/><Relationship Id="rId10" Type="http://schemas.openxmlformats.org/officeDocument/2006/relationships/tags" Target="../tags/tag10.xml"/><Relationship Id="rId19" Type="http://schemas.openxmlformats.org/officeDocument/2006/relationships/image" Target="../media/image4.emf"/><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xml"/><Relationship Id="rId1" Type="http://schemas.openxmlformats.org/officeDocument/2006/relationships/tags" Target="../tags/tag14.xml"/></Relationships>
</file>

<file path=ppt/slides/_rels/slide3.xml.rels><?xml version="1.0" encoding="UTF-8" standalone="yes"?>
<Relationships xmlns="http://schemas.openxmlformats.org/package/2006/relationships"><Relationship Id="rId8" Type="http://schemas.openxmlformats.org/officeDocument/2006/relationships/tags" Target="../tags/tag23.xml"/><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image" Target="../media/image5.jp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image" Target="../media/image2.png"/><Relationship Id="rId5" Type="http://schemas.openxmlformats.org/officeDocument/2006/relationships/tags" Target="../tags/tag20.xml"/><Relationship Id="rId10" Type="http://schemas.openxmlformats.org/officeDocument/2006/relationships/image" Target="../media/image1.png"/><Relationship Id="rId4" Type="http://schemas.openxmlformats.org/officeDocument/2006/relationships/tags" Target="../tags/tag19.xml"/><Relationship Id="rId9"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31.xml"/><Relationship Id="rId3" Type="http://schemas.openxmlformats.org/officeDocument/2006/relationships/tags" Target="../tags/tag26.xml"/><Relationship Id="rId7" Type="http://schemas.openxmlformats.org/officeDocument/2006/relationships/tags" Target="../tags/tag30.xml"/><Relationship Id="rId12" Type="http://schemas.openxmlformats.org/officeDocument/2006/relationships/image" Target="../media/image6.jpe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image" Target="../media/image2.png"/><Relationship Id="rId5" Type="http://schemas.openxmlformats.org/officeDocument/2006/relationships/tags" Target="../tags/tag28.xml"/><Relationship Id="rId10" Type="http://schemas.openxmlformats.org/officeDocument/2006/relationships/image" Target="../media/image1.png"/><Relationship Id="rId4" Type="http://schemas.openxmlformats.org/officeDocument/2006/relationships/tags" Target="../tags/tag27.xml"/><Relationship Id="rId9"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tags" Target="../tags/tag39.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image" Target="../media/image7.jp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image" Target="../media/image2.png"/><Relationship Id="rId5" Type="http://schemas.openxmlformats.org/officeDocument/2006/relationships/tags" Target="../tags/tag36.xml"/><Relationship Id="rId10" Type="http://schemas.openxmlformats.org/officeDocument/2006/relationships/image" Target="../media/image1.png"/><Relationship Id="rId4" Type="http://schemas.openxmlformats.org/officeDocument/2006/relationships/tags" Target="../tags/tag35.xml"/><Relationship Id="rId9"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image" Target="../media/image8.jpeg"/><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image" Target="../media/image2.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image" Target="../media/image1.png"/><Relationship Id="rId5" Type="http://schemas.openxmlformats.org/officeDocument/2006/relationships/tags" Target="../tags/tag44.xml"/><Relationship Id="rId10" Type="http://schemas.openxmlformats.org/officeDocument/2006/relationships/slideLayout" Target="../slideLayouts/slideLayout2.xml"/><Relationship Id="rId4" Type="http://schemas.openxmlformats.org/officeDocument/2006/relationships/tags" Target="../tags/tag43.xml"/><Relationship Id="rId9" Type="http://schemas.openxmlformats.org/officeDocument/2006/relationships/tags" Target="../tags/tag48.xml"/></Relationships>
</file>

<file path=ppt/slides/_rels/slide7.xml.rels><?xml version="1.0" encoding="UTF-8" standalone="yes"?>
<Relationships xmlns="http://schemas.openxmlformats.org/package/2006/relationships"><Relationship Id="rId8" Type="http://schemas.openxmlformats.org/officeDocument/2006/relationships/tags" Target="../tags/tag56.xml"/><Relationship Id="rId3" Type="http://schemas.openxmlformats.org/officeDocument/2006/relationships/tags" Target="../tags/tag51.xml"/><Relationship Id="rId7" Type="http://schemas.openxmlformats.org/officeDocument/2006/relationships/tags" Target="../tags/tag55.xml"/><Relationship Id="rId12" Type="http://schemas.openxmlformats.org/officeDocument/2006/relationships/image" Target="../media/image9.jpe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image" Target="../media/image2.png"/><Relationship Id="rId5" Type="http://schemas.openxmlformats.org/officeDocument/2006/relationships/tags" Target="../tags/tag53.xml"/><Relationship Id="rId10" Type="http://schemas.openxmlformats.org/officeDocument/2006/relationships/image" Target="../media/image1.png"/><Relationship Id="rId4" Type="http://schemas.openxmlformats.org/officeDocument/2006/relationships/tags" Target="../tags/tag52.xml"/><Relationship Id="rId9"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8.xml"/><Relationship Id="rId1" Type="http://schemas.openxmlformats.org/officeDocument/2006/relationships/tags" Target="../tags/tag57.xml"/></Relationships>
</file>

<file path=ppt/slides/_rels/slide9.xml.rels><?xml version="1.0" encoding="UTF-8" standalone="yes"?>
<Relationships xmlns="http://schemas.openxmlformats.org/package/2006/relationships"><Relationship Id="rId8" Type="http://schemas.openxmlformats.org/officeDocument/2006/relationships/tags" Target="../tags/tag66.xml"/><Relationship Id="rId3" Type="http://schemas.openxmlformats.org/officeDocument/2006/relationships/tags" Target="../tags/tag61.xml"/><Relationship Id="rId7" Type="http://schemas.openxmlformats.org/officeDocument/2006/relationships/tags" Target="../tags/tag65.xml"/><Relationship Id="rId12" Type="http://schemas.openxmlformats.org/officeDocument/2006/relationships/image" Target="../media/image10.jpe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image" Target="../media/image2.png"/><Relationship Id="rId5" Type="http://schemas.openxmlformats.org/officeDocument/2006/relationships/tags" Target="../tags/tag63.xml"/><Relationship Id="rId10" Type="http://schemas.openxmlformats.org/officeDocument/2006/relationships/image" Target="../media/image1.png"/><Relationship Id="rId4" Type="http://schemas.openxmlformats.org/officeDocument/2006/relationships/tags" Target="../tags/tag62.xml"/><Relationship Id="rId9"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69.xml"/><Relationship Id="rId7"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10" Type="http://schemas.openxmlformats.org/officeDocument/2006/relationships/image" Target="../media/image2.png"/><Relationship Id="rId4" Type="http://schemas.openxmlformats.org/officeDocument/2006/relationships/tags" Target="../tags/tag70.xml"/><Relationship Id="rId9"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Picture 12">
            <a:extLst>
              <a:ext uri="{FF2B5EF4-FFF2-40B4-BE49-F238E27FC236}">
                <a16:creationId xmlns:a16="http://schemas.microsoft.com/office/drawing/2014/main" id="{224C28B3-E902-49D1-98A0-582D277A0E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2"/>
            </p:custDataLst>
            <p:extLst>
              <p:ext uri="{386F3935-93C4-4BCD-93E2-E3B085C9AB24}">
                <p16:designElem xmlns:p16="http://schemas.microsoft.com/office/powerpoint/2015/main" val="1"/>
              </p:ext>
            </p:extLst>
          </p:nvPr>
        </p:nvPicPr>
        <p:blipFill>
          <a:blip r:embed="rId16">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5" name="Picture 14">
            <a:extLst>
              <a:ext uri="{FF2B5EF4-FFF2-40B4-BE49-F238E27FC236}">
                <a16:creationId xmlns:a16="http://schemas.microsoft.com/office/drawing/2014/main" id="{F3A6C14C-E755-4A02-821B-6EA2D4C9F2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3"/>
            </p:custDataLst>
            <p:extLst>
              <p:ext uri="{386F3935-93C4-4BCD-93E2-E3B085C9AB24}">
                <p16:designElem xmlns:p16="http://schemas.microsoft.com/office/powerpoint/2015/main" val="1"/>
              </p:ext>
            </p:extLst>
          </p:nvPr>
        </p:nvPicPr>
        <p:blipFill>
          <a:blip r:embed="rId17"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a:extLst>
              <a:ext uri="{FF2B5EF4-FFF2-40B4-BE49-F238E27FC236}">
                <a16:creationId xmlns:a16="http://schemas.microsoft.com/office/drawing/2014/main" id="{6478287C-E119-4E9C-95B0-518478BD9D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 name="Rectangle 18">
            <a:extLst>
              <a:ext uri="{FF2B5EF4-FFF2-40B4-BE49-F238E27FC236}">
                <a16:creationId xmlns:a16="http://schemas.microsoft.com/office/drawing/2014/main" id="{EA4A294F-6D36-425B-8632-27FD6A284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useBgFill="1">
        <p:nvSpPr>
          <p:cNvPr id="21" name="Rectangle 20">
            <a:extLst>
              <a:ext uri="{FF2B5EF4-FFF2-40B4-BE49-F238E27FC236}">
                <a16:creationId xmlns:a16="http://schemas.microsoft.com/office/drawing/2014/main" id="{3FECAD23-900F-4F1B-A441-6A68749F8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57943801-CAEC-4F98-9332-2A4D91284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7"/>
            </p:custDataLst>
            <p:extLst>
              <p:ext uri="{386F3935-93C4-4BCD-93E2-E3B085C9AB24}">
                <p16:designElem xmlns:p16="http://schemas.microsoft.com/office/powerpoint/2015/main" val="1"/>
              </p:ext>
            </p:extLst>
          </p:nvPr>
        </p:nvPicPr>
        <p:blipFill>
          <a:blip r:embed="rId15">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5" name="Rectangle 24">
            <a:extLst>
              <a:ext uri="{FF2B5EF4-FFF2-40B4-BE49-F238E27FC236}">
                <a16:creationId xmlns:a16="http://schemas.microsoft.com/office/drawing/2014/main" id="{8A233090-6C39-4F59-8A0F-86F011A7E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8"/>
            </p:custDataLst>
            <p:extLst>
              <p:ext uri="{386F3935-93C4-4BCD-93E2-E3B085C9AB24}">
                <p16:designElem xmlns:p16="http://schemas.microsoft.com/office/powerpoint/2015/main" val="1"/>
              </p:ext>
            </p:extLst>
          </p:nvPr>
        </p:nvSpPr>
        <p:spPr>
          <a:xfrm>
            <a:off x="7555992" y="0"/>
            <a:ext cx="46360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84DCAA0-4BF1-4FB9-97BA-D6BA63041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bwMode="grayWhite">
          <a:xfrm>
            <a:off x="2" y="609600"/>
            <a:ext cx="787603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121ACC6C-BA46-F9C4-065F-3F4C66EC1CD2}"/>
              </a:ext>
            </a:extLst>
          </p:cNvPr>
          <p:cNvSpPr>
            <a:spLocks noGrp="1"/>
          </p:cNvSpPr>
          <p:nvPr>
            <p:ph type="ctrTitle"/>
            <p:custDataLst>
              <p:tags r:id="rId10"/>
            </p:custDataLst>
          </p:nvPr>
        </p:nvSpPr>
        <p:spPr>
          <a:xfrm>
            <a:off x="680321" y="753228"/>
            <a:ext cx="7087552" cy="1080938"/>
          </a:xfrm>
        </p:spPr>
        <p:txBody>
          <a:bodyPr vert="horz" lIns="91440" tIns="45720" rIns="91440" bIns="45720" rtlCol="0" anchor="ctr">
            <a:normAutofit fontScale="90000"/>
          </a:bodyPr>
          <a:lstStyle/>
          <a:p>
            <a:pPr algn="l"/>
            <a:r>
              <a:rPr lang="en-US" sz="2800" dirty="0">
                <a:effectLst/>
              </a:rPr>
              <a:t>Des critiques de </a:t>
            </a:r>
            <a:r>
              <a:rPr lang="en-US" sz="2800" dirty="0" err="1">
                <a:effectLst/>
              </a:rPr>
              <a:t>l’hyperconsommation</a:t>
            </a:r>
            <a:r>
              <a:rPr lang="en-US" sz="2800" dirty="0">
                <a:effectLst/>
              </a:rPr>
              <a:t> </a:t>
            </a:r>
            <a:r>
              <a:rPr lang="en-US" sz="2800" dirty="0"/>
              <a:t>à la </a:t>
            </a:r>
            <a:r>
              <a:rPr lang="en-US" sz="2800" dirty="0">
                <a:effectLst/>
              </a:rPr>
              <a:t>transition </a:t>
            </a:r>
            <a:r>
              <a:rPr lang="en-US" sz="2800" dirty="0" err="1">
                <a:effectLst/>
              </a:rPr>
              <a:t>vers</a:t>
            </a:r>
            <a:r>
              <a:rPr lang="en-US" sz="2800" dirty="0">
                <a:effectLst/>
              </a:rPr>
              <a:t> la </a:t>
            </a:r>
            <a:r>
              <a:rPr lang="en-US" sz="2800" dirty="0" err="1">
                <a:effectLst/>
              </a:rPr>
              <a:t>sobriété</a:t>
            </a:r>
            <a:r>
              <a:rPr lang="en-US" sz="2800" dirty="0">
                <a:effectLst/>
              </a:rPr>
              <a:t> sous </a:t>
            </a:r>
            <a:r>
              <a:rPr lang="en-US" sz="2800" dirty="0" err="1">
                <a:effectLst/>
              </a:rPr>
              <a:t>contrainte</a:t>
            </a:r>
            <a:r>
              <a:rPr lang="en-US" sz="2800" dirty="0">
                <a:effectLst/>
              </a:rPr>
              <a:t> de </a:t>
            </a:r>
            <a:r>
              <a:rPr lang="en-US" sz="2800" dirty="0" err="1">
                <a:effectLst/>
              </a:rPr>
              <a:t>conflictualité</a:t>
            </a:r>
            <a:r>
              <a:rPr lang="en-US" sz="2800" dirty="0">
                <a:effectLst/>
              </a:rPr>
              <a:t> </a:t>
            </a:r>
            <a:endParaRPr lang="en-US" sz="2800" dirty="0"/>
          </a:p>
        </p:txBody>
      </p:sp>
      <p:pic>
        <p:nvPicPr>
          <p:cNvPr id="29" name="Picture 28">
            <a:extLst>
              <a:ext uri="{FF2B5EF4-FFF2-40B4-BE49-F238E27FC236}">
                <a16:creationId xmlns:a16="http://schemas.microsoft.com/office/drawing/2014/main" id="{9BC2FEA5-B399-458A-8393-E06CE40DB8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1"/>
            </p:custDataLst>
            <p:extLst>
              <p:ext uri="{386F3935-93C4-4BCD-93E2-E3B085C9AB24}">
                <p16:designElem xmlns:p16="http://schemas.microsoft.com/office/powerpoint/2015/main" val="1"/>
              </p:ext>
            </p:extLst>
          </p:nvPr>
        </p:nvPicPr>
        <p:blipFill>
          <a:blip r:embed="rId16">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Sous-titre 2">
            <a:extLst>
              <a:ext uri="{FF2B5EF4-FFF2-40B4-BE49-F238E27FC236}">
                <a16:creationId xmlns:a16="http://schemas.microsoft.com/office/drawing/2014/main" id="{EEFE4728-32F8-1147-C865-4E50B984E744}"/>
              </a:ext>
            </a:extLst>
          </p:cNvPr>
          <p:cNvSpPr>
            <a:spLocks noGrp="1"/>
          </p:cNvSpPr>
          <p:nvPr>
            <p:ph type="subTitle" idx="1"/>
            <p:custDataLst>
              <p:tags r:id="rId12"/>
            </p:custDataLst>
          </p:nvPr>
        </p:nvSpPr>
        <p:spPr>
          <a:xfrm>
            <a:off x="680321" y="2336873"/>
            <a:ext cx="6423211" cy="3599316"/>
          </a:xfrm>
        </p:spPr>
        <p:txBody>
          <a:bodyPr vert="horz" lIns="91440" tIns="45720" rIns="91440" bIns="45720" rtlCol="0">
            <a:normAutofit/>
          </a:bodyPr>
          <a:lstStyle/>
          <a:p>
            <a:pPr indent="-228600" algn="l">
              <a:buFont typeface="Arial" panose="020B0604020202020204" pitchFamily="34" charset="0"/>
              <a:buChar char="•"/>
            </a:pPr>
            <a:r>
              <a:rPr lang="en-US" dirty="0"/>
              <a:t>Dominique Desjeux, </a:t>
            </a:r>
            <a:r>
              <a:rPr lang="en-US" dirty="0" err="1"/>
              <a:t>anthropologue</a:t>
            </a:r>
            <a:endParaRPr lang="en-US" dirty="0"/>
          </a:p>
          <a:p>
            <a:pPr indent="-228600" algn="l">
              <a:buFont typeface="Arial" panose="020B0604020202020204" pitchFamily="34" charset="0"/>
              <a:buChar char="•"/>
            </a:pPr>
            <a:r>
              <a:rPr lang="en-US" dirty="0" err="1"/>
              <a:t>Professeur</a:t>
            </a:r>
            <a:r>
              <a:rPr lang="en-US" dirty="0"/>
              <a:t> </a:t>
            </a:r>
            <a:r>
              <a:rPr lang="en-US" dirty="0" err="1"/>
              <a:t>émérite</a:t>
            </a:r>
            <a:endParaRPr lang="en-US" dirty="0"/>
          </a:p>
          <a:p>
            <a:pPr indent="-228600" algn="l">
              <a:buFont typeface="Arial" panose="020B0604020202020204" pitchFamily="34" charset="0"/>
              <a:buChar char="•"/>
            </a:pPr>
            <a:r>
              <a:rPr lang="en-US" dirty="0"/>
              <a:t>Université de Paris-</a:t>
            </a:r>
            <a:r>
              <a:rPr lang="en-US" dirty="0" err="1"/>
              <a:t>Cité</a:t>
            </a:r>
            <a:r>
              <a:rPr lang="en-US" dirty="0"/>
              <a:t>, Sorbonne SHS (Sciences </a:t>
            </a:r>
            <a:r>
              <a:rPr lang="en-US" dirty="0" err="1"/>
              <a:t>Humaines</a:t>
            </a:r>
            <a:r>
              <a:rPr lang="en-US" dirty="0"/>
              <a:t> et </a:t>
            </a:r>
            <a:r>
              <a:rPr lang="en-US" dirty="0" err="1"/>
              <a:t>Sociales</a:t>
            </a:r>
            <a:r>
              <a:rPr lang="en-US" dirty="0"/>
              <a:t>)</a:t>
            </a:r>
          </a:p>
          <a:p>
            <a:pPr indent="-228600" algn="l">
              <a:buFont typeface="Arial" panose="020B0604020202020204" pitchFamily="34" charset="0"/>
              <a:buChar char="•"/>
            </a:pPr>
            <a:r>
              <a:rPr lang="en-US" dirty="0" err="1"/>
              <a:t>Chercheur</a:t>
            </a:r>
            <a:r>
              <a:rPr lang="en-US" dirty="0"/>
              <a:t> international sous </a:t>
            </a:r>
            <a:r>
              <a:rPr lang="en-US" dirty="0" err="1"/>
              <a:t>contrat</a:t>
            </a:r>
            <a:endParaRPr lang="en-US" dirty="0"/>
          </a:p>
          <a:p>
            <a:pPr indent="-228600" algn="l">
              <a:buFont typeface="Arial" panose="020B0604020202020204" pitchFamily="34" charset="0"/>
              <a:buChar char="•"/>
            </a:pPr>
            <a:r>
              <a:rPr lang="en-US" dirty="0">
                <a:hlinkClick r:id="rId18">
                  <a:extLst>
                    <a:ext uri="{A12FA001-AC4F-418D-AE19-62706E023703}">
                      <ahyp:hlinkClr xmlns:ahyp="http://schemas.microsoft.com/office/drawing/2018/hyperlinkcolor" val="tx"/>
                    </a:ext>
                  </a:extLst>
                </a:hlinkClick>
              </a:rPr>
              <a:t>www.argonautes.fr</a:t>
            </a:r>
            <a:r>
              <a:rPr lang="en-US" dirty="0"/>
              <a:t> </a:t>
            </a:r>
          </a:p>
          <a:p>
            <a:pPr indent="-228600" algn="l">
              <a:buFont typeface="Arial" panose="020B0604020202020204" pitchFamily="34" charset="0"/>
              <a:buChar char="•"/>
            </a:pPr>
            <a:r>
              <a:rPr lang="en-US" dirty="0"/>
              <a:t>ObSoCo, le 16 </a:t>
            </a:r>
            <a:r>
              <a:rPr lang="en-US" dirty="0" err="1"/>
              <a:t>octobre</a:t>
            </a:r>
            <a:r>
              <a:rPr lang="en-US" dirty="0"/>
              <a:t> 2023</a:t>
            </a:r>
          </a:p>
          <a:p>
            <a:pPr indent="-228600" algn="l">
              <a:buFont typeface="Arial" panose="020B0604020202020204" pitchFamily="34" charset="0"/>
              <a:buChar char="•"/>
            </a:pPr>
            <a:endParaRPr lang="en-US" dirty="0"/>
          </a:p>
        </p:txBody>
      </p:sp>
      <p:pic>
        <p:nvPicPr>
          <p:cNvPr id="6" name="Image 5">
            <a:extLst>
              <a:ext uri="{FF2B5EF4-FFF2-40B4-BE49-F238E27FC236}">
                <a16:creationId xmlns:a16="http://schemas.microsoft.com/office/drawing/2014/main" id="{A6952B3E-FCE8-D873-A09D-32BD0E8C10EF}"/>
              </a:ext>
            </a:extLst>
          </p:cNvPr>
          <p:cNvPicPr>
            <a:picLocks noChangeAspect="1"/>
          </p:cNvPicPr>
          <p:nvPr>
            <p:custDataLst>
              <p:tags r:id="rId13"/>
            </p:custDataLst>
          </p:nvPr>
        </p:nvPicPr>
        <p:blipFill>
          <a:blip r:embed="rId19"/>
          <a:stretch>
            <a:fillRect/>
          </a:stretch>
        </p:blipFill>
        <p:spPr>
          <a:xfrm>
            <a:off x="8187091" y="1481278"/>
            <a:ext cx="3358478" cy="3895443"/>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892345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3E98230-CD5E-2372-97A0-A1AFD78224F7}"/>
              </a:ext>
            </a:extLst>
          </p:cNvPr>
          <p:cNvSpPr>
            <a:spLocks noGrp="1"/>
          </p:cNvSpPr>
          <p:nvPr>
            <p:ph type="title"/>
            <p:custDataLst>
              <p:tags r:id="rId1"/>
            </p:custDataLst>
          </p:nvPr>
        </p:nvSpPr>
        <p:spPr/>
        <p:txBody>
          <a:bodyPr/>
          <a:lstStyle/>
          <a:p>
            <a:r>
              <a:rPr lang="fr-FR" dirty="0"/>
              <a:t>Petite archéologie de la critique de l’hyperconsommation</a:t>
            </a:r>
          </a:p>
        </p:txBody>
      </p:sp>
      <p:sp>
        <p:nvSpPr>
          <p:cNvPr id="5" name="Espace réservé du texte 4">
            <a:extLst>
              <a:ext uri="{FF2B5EF4-FFF2-40B4-BE49-F238E27FC236}">
                <a16:creationId xmlns:a16="http://schemas.microsoft.com/office/drawing/2014/main" id="{9BF0F9CF-007F-BBCE-3D5E-4CECD0940FFB}"/>
              </a:ext>
            </a:extLst>
          </p:cNvPr>
          <p:cNvSpPr>
            <a:spLocks noGrp="1"/>
          </p:cNvSpPr>
          <p:nvPr>
            <p:ph type="body" idx="1"/>
            <p:custDataLst>
              <p:tags r:id="rId2"/>
            </p:custDataLst>
          </p:nvPr>
        </p:nvSpPr>
        <p:spPr/>
        <p:txBody>
          <a:bodyPr/>
          <a:lstStyle/>
          <a:p>
            <a:endParaRPr lang="fr-FR"/>
          </a:p>
        </p:txBody>
      </p:sp>
    </p:spTree>
    <p:extLst>
      <p:ext uri="{BB962C8B-B14F-4D97-AF65-F5344CB8AC3E}">
        <p14:creationId xmlns:p14="http://schemas.microsoft.com/office/powerpoint/2010/main" val="3998031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FECAD23-900F-4F1B-A441-6A68749F8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57943801-CAEC-4F98-9332-2A4D91284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2"/>
            </p:custDataLst>
            <p:extLst>
              <p:ext uri="{386F3935-93C4-4BCD-93E2-E3B085C9AB24}">
                <p16:designElem xmlns:p16="http://schemas.microsoft.com/office/powerpoint/2015/main" val="1"/>
              </p:ext>
            </p:extLst>
          </p:nvPr>
        </p:nvPicPr>
        <p:blipFill>
          <a:blip r:embed="rId10">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7" name="Rectangle 26">
            <a:extLst>
              <a:ext uri="{FF2B5EF4-FFF2-40B4-BE49-F238E27FC236}">
                <a16:creationId xmlns:a16="http://schemas.microsoft.com/office/drawing/2014/main" id="{8A233090-6C39-4F59-8A0F-86F011A7E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7555992" y="0"/>
            <a:ext cx="46360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84DCAA0-4BF1-4FB9-97BA-D6BA63041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bwMode="grayWhite">
          <a:xfrm>
            <a:off x="2" y="609600"/>
            <a:ext cx="787603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09741050-978C-221E-AAEE-018F7CEFFE83}"/>
              </a:ext>
            </a:extLst>
          </p:cNvPr>
          <p:cNvSpPr>
            <a:spLocks noGrp="1"/>
          </p:cNvSpPr>
          <p:nvPr>
            <p:ph type="title"/>
            <p:custDataLst>
              <p:tags r:id="rId5"/>
            </p:custDataLst>
          </p:nvPr>
        </p:nvSpPr>
        <p:spPr>
          <a:xfrm>
            <a:off x="680321" y="753228"/>
            <a:ext cx="7087552" cy="1080938"/>
          </a:xfrm>
        </p:spPr>
        <p:txBody>
          <a:bodyPr>
            <a:normAutofit/>
          </a:bodyPr>
          <a:lstStyle/>
          <a:p>
            <a:r>
              <a:rPr lang="fr-FR" sz="2500" dirty="0">
                <a:effectLst/>
                <a:latin typeface="Calibri" panose="020F0502020204030204" pitchFamily="34" charset="0"/>
                <a:ea typeface="DengXian" panose="02010600030101010101" pitchFamily="2" charset="-122"/>
                <a:cs typeface="Arial" panose="020B0604020202020204" pitchFamily="34" charset="0"/>
              </a:rPr>
              <a:t>La question de l’hyperconsommation apparaît bien souvent comme le symétrique inverse de la frugalité. </a:t>
            </a:r>
            <a:endParaRPr lang="fr-FR" sz="2500" dirty="0"/>
          </a:p>
        </p:txBody>
      </p:sp>
      <p:pic>
        <p:nvPicPr>
          <p:cNvPr id="31" name="Picture 30">
            <a:extLst>
              <a:ext uri="{FF2B5EF4-FFF2-40B4-BE49-F238E27FC236}">
                <a16:creationId xmlns:a16="http://schemas.microsoft.com/office/drawing/2014/main" id="{9BC2FEA5-B399-458A-8393-E06CE40DB8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6"/>
            </p:custDataLst>
            <p:extLst>
              <p:ext uri="{386F3935-93C4-4BCD-93E2-E3B085C9AB24}">
                <p16:designElem xmlns:p16="http://schemas.microsoft.com/office/powerpoint/2015/main" val="1"/>
              </p:ext>
            </p:extLst>
          </p:nvPr>
        </p:nvPicPr>
        <p:blipFill>
          <a:blip r:embed="rId11">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Espace réservé du contenu 2">
            <a:extLst>
              <a:ext uri="{FF2B5EF4-FFF2-40B4-BE49-F238E27FC236}">
                <a16:creationId xmlns:a16="http://schemas.microsoft.com/office/drawing/2014/main" id="{3CEEC5D9-E873-E845-2823-76C6FDD57D15}"/>
              </a:ext>
            </a:extLst>
          </p:cNvPr>
          <p:cNvSpPr>
            <a:spLocks noGrp="1"/>
          </p:cNvSpPr>
          <p:nvPr>
            <p:ph idx="1"/>
            <p:custDataLst>
              <p:tags r:id="rId7"/>
            </p:custDataLst>
          </p:nvPr>
        </p:nvSpPr>
        <p:spPr>
          <a:xfrm>
            <a:off x="680321" y="2336873"/>
            <a:ext cx="6423211" cy="3599316"/>
          </a:xfrm>
        </p:spPr>
        <p:txBody>
          <a:bodyPr>
            <a:normAutofit/>
          </a:bodyPr>
          <a:lstStyle/>
          <a:p>
            <a:r>
              <a:rPr lang="fr-FR" sz="1700" dirty="0">
                <a:effectLst/>
                <a:latin typeface="Calibri" panose="020F0502020204030204" pitchFamily="34" charset="0"/>
                <a:ea typeface="DengXian" panose="02010600030101010101" pitchFamily="2" charset="-122"/>
                <a:cs typeface="Arial" panose="020B0604020202020204" pitchFamily="34" charset="0"/>
              </a:rPr>
              <a:t>Il est possible de faire remonter la valorisation de la frugalité au 4</a:t>
            </a:r>
            <a:r>
              <a:rPr lang="fr-FR" sz="1700" baseline="30000" dirty="0">
                <a:effectLst/>
                <a:latin typeface="Calibri" panose="020F0502020204030204" pitchFamily="34" charset="0"/>
                <a:ea typeface="DengXian" panose="02010600030101010101" pitchFamily="2" charset="-122"/>
                <a:cs typeface="Arial" panose="020B0604020202020204" pitchFamily="34" charset="0"/>
              </a:rPr>
              <a:t>e</a:t>
            </a:r>
            <a:r>
              <a:rPr lang="fr-FR" sz="1700" dirty="0">
                <a:effectLst/>
                <a:latin typeface="Calibri" panose="020F0502020204030204" pitchFamily="34" charset="0"/>
                <a:ea typeface="DengXian" panose="02010600030101010101" pitchFamily="2" charset="-122"/>
                <a:cs typeface="Arial" panose="020B0604020202020204" pitchFamily="34" charset="0"/>
              </a:rPr>
              <a:t> siècle avant notre ère, en Grèce, à l’époque des cyniques. La frugalité est ici associée à la pauvreté volontaire, les minimalistes d’aujourd’hui.</a:t>
            </a:r>
          </a:p>
          <a:p>
            <a:r>
              <a:rPr lang="fr-FR" sz="1700" dirty="0">
                <a:latin typeface="Calibri" panose="020F0502020204030204" pitchFamily="34" charset="0"/>
                <a:ea typeface="DengXian" panose="02010600030101010101" pitchFamily="2" charset="-122"/>
                <a:cs typeface="Arial" panose="020B0604020202020204" pitchFamily="34" charset="0"/>
              </a:rPr>
              <a:t>Au Moyen-âge, </a:t>
            </a:r>
            <a:r>
              <a:rPr lang="fr-FR" sz="1700" dirty="0">
                <a:effectLst/>
                <a:latin typeface="Calibri" panose="020F0502020204030204" pitchFamily="34" charset="0"/>
                <a:ea typeface="DengXian" panose="02010600030101010101" pitchFamily="2" charset="-122"/>
                <a:cs typeface="Arial" panose="020B0604020202020204" pitchFamily="34" charset="0"/>
              </a:rPr>
              <a:t>l’économiste Giacomo Todeschini montre en 2008, dans </a:t>
            </a:r>
            <a:r>
              <a:rPr lang="fr-FR" sz="1700" i="1" dirty="0">
                <a:effectLst/>
                <a:latin typeface="Calibri" panose="020F0502020204030204" pitchFamily="34" charset="0"/>
                <a:ea typeface="DengXian" panose="02010600030101010101" pitchFamily="2" charset="-122"/>
                <a:cs typeface="Arial" panose="020B0604020202020204" pitchFamily="34" charset="0"/>
              </a:rPr>
              <a:t>Richesse franciscaine</a:t>
            </a:r>
            <a:r>
              <a:rPr lang="fr-FR" sz="1700" dirty="0">
                <a:effectLst/>
                <a:latin typeface="Calibri" panose="020F0502020204030204" pitchFamily="34" charset="0"/>
                <a:ea typeface="DengXian" panose="02010600030101010101" pitchFamily="2" charset="-122"/>
                <a:cs typeface="Arial" panose="020B0604020202020204" pitchFamily="34" charset="0"/>
              </a:rPr>
              <a:t>, qu’« </a:t>
            </a:r>
            <a:r>
              <a:rPr lang="fr-FR" sz="1700" i="1" dirty="0">
                <a:effectLst/>
                <a:latin typeface="Calibri" panose="020F0502020204030204" pitchFamily="34" charset="0"/>
                <a:ea typeface="DengXian" panose="02010600030101010101" pitchFamily="2" charset="-122"/>
                <a:cs typeface="Arial" panose="020B0604020202020204" pitchFamily="34" charset="0"/>
              </a:rPr>
              <a:t>entre 1000 et 1200, la pauvreté du Christ s’affirme progressivement en tant que valeur sociale concrète.</a:t>
            </a:r>
            <a:r>
              <a:rPr lang="fr-FR" sz="1700" dirty="0">
                <a:effectLst/>
                <a:latin typeface="Calibri" panose="020F0502020204030204" pitchFamily="34" charset="0"/>
                <a:ea typeface="DengXian" panose="02010600030101010101" pitchFamily="2" charset="-122"/>
                <a:cs typeface="Arial" panose="020B0604020202020204" pitchFamily="34" charset="0"/>
              </a:rPr>
              <a:t> » (p.35). Surtout, « </a:t>
            </a:r>
            <a:r>
              <a:rPr lang="fr-FR" sz="1700" i="1" dirty="0">
                <a:effectLst/>
                <a:latin typeface="Calibri" panose="020F0502020204030204" pitchFamily="34" charset="0"/>
                <a:ea typeface="DengXian" panose="02010600030101010101" pitchFamily="2" charset="-122"/>
                <a:cs typeface="Arial" panose="020B0604020202020204" pitchFamily="34" charset="0"/>
              </a:rPr>
              <a:t>la pauvreté — le renoncement à la jouissance privée de la richesse —, systématiquement rapportée à celle du Christ, correspond à un style de vie conforme à la perfection chrétienne.</a:t>
            </a:r>
            <a:r>
              <a:rPr lang="fr-FR" sz="1700" dirty="0">
                <a:effectLst/>
                <a:latin typeface="Calibri" panose="020F0502020204030204" pitchFamily="34" charset="0"/>
                <a:ea typeface="DengXian" panose="02010600030101010101" pitchFamily="2" charset="-122"/>
                <a:cs typeface="Arial" panose="020B0604020202020204" pitchFamily="34" charset="0"/>
              </a:rPr>
              <a:t> »</a:t>
            </a:r>
          </a:p>
          <a:p>
            <a:r>
              <a:rPr lang="fr-FR" sz="1700" dirty="0">
                <a:latin typeface="Calibri" panose="020F0502020204030204" pitchFamily="34" charset="0"/>
                <a:ea typeface="DengXian" panose="02010600030101010101" pitchFamily="2" charset="-122"/>
                <a:cs typeface="Arial" panose="020B0604020202020204" pitchFamily="34" charset="0"/>
              </a:rPr>
              <a:t>Les franciscains vont soutenir le prêt à intérêt pour que les riches soutiennent les pauvres comme le rappelle Bruno Péquignot (2023)</a:t>
            </a:r>
            <a:endParaRPr lang="fr-FR" sz="1700" dirty="0">
              <a:effectLst/>
              <a:latin typeface="Calibri" panose="020F0502020204030204" pitchFamily="34" charset="0"/>
              <a:ea typeface="DengXian" panose="02010600030101010101" pitchFamily="2" charset="-122"/>
              <a:cs typeface="Arial" panose="020B0604020202020204" pitchFamily="34" charset="0"/>
            </a:endParaRPr>
          </a:p>
        </p:txBody>
      </p:sp>
      <p:pic>
        <p:nvPicPr>
          <p:cNvPr id="7" name="Image 6" descr="Une image contenant texte, livre, Impression, Police&#10;&#10;Description générée automatiquement">
            <a:extLst>
              <a:ext uri="{FF2B5EF4-FFF2-40B4-BE49-F238E27FC236}">
                <a16:creationId xmlns:a16="http://schemas.microsoft.com/office/drawing/2014/main" id="{3C9320E0-BAC7-D465-2500-E5DC360352F6}"/>
              </a:ext>
            </a:extLst>
          </p:cNvPr>
          <p:cNvPicPr>
            <a:picLocks noChangeAspect="1"/>
          </p:cNvPicPr>
          <p:nvPr>
            <p:custDataLst>
              <p:tags r:id="rId8"/>
            </p:custDataLst>
          </p:nvPr>
        </p:nvPicPr>
        <p:blipFill>
          <a:blip r:embed="rId12"/>
          <a:stretch>
            <a:fillRect/>
          </a:stretch>
        </p:blipFill>
        <p:spPr>
          <a:xfrm>
            <a:off x="8187091" y="664821"/>
            <a:ext cx="3358478" cy="5528358"/>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4201452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FECAD23-900F-4F1B-A441-6A68749F8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3" name="Picture 1032">
            <a:extLst>
              <a:ext uri="{FF2B5EF4-FFF2-40B4-BE49-F238E27FC236}">
                <a16:creationId xmlns:a16="http://schemas.microsoft.com/office/drawing/2014/main" id="{57943801-CAEC-4F98-9332-2A4D91284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2"/>
            </p:custDataLst>
            <p:extLst>
              <p:ext uri="{386F3935-93C4-4BCD-93E2-E3B085C9AB24}">
                <p16:designElem xmlns:p16="http://schemas.microsoft.com/office/powerpoint/2015/main" val="1"/>
              </p:ext>
            </p:extLst>
          </p:nvPr>
        </p:nvPicPr>
        <p:blipFill>
          <a:blip r:embed="rId10">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35" name="Rectangle 1034">
            <a:extLst>
              <a:ext uri="{FF2B5EF4-FFF2-40B4-BE49-F238E27FC236}">
                <a16:creationId xmlns:a16="http://schemas.microsoft.com/office/drawing/2014/main" id="{8A233090-6C39-4F59-8A0F-86F011A7E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7555992" y="0"/>
            <a:ext cx="46360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484DCAA0-4BF1-4FB9-97BA-D6BA63041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bwMode="grayWhite">
          <a:xfrm>
            <a:off x="2" y="609600"/>
            <a:ext cx="787603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FB958EB1-83E6-4DCB-AD47-B84C316F33AE}"/>
              </a:ext>
            </a:extLst>
          </p:cNvPr>
          <p:cNvSpPr>
            <a:spLocks noGrp="1"/>
          </p:cNvSpPr>
          <p:nvPr>
            <p:ph type="title"/>
            <p:custDataLst>
              <p:tags r:id="rId5"/>
            </p:custDataLst>
          </p:nvPr>
        </p:nvSpPr>
        <p:spPr>
          <a:xfrm>
            <a:off x="680321" y="753228"/>
            <a:ext cx="7087552" cy="1080938"/>
          </a:xfrm>
        </p:spPr>
        <p:txBody>
          <a:bodyPr>
            <a:normAutofit fontScale="90000"/>
          </a:bodyPr>
          <a:lstStyle/>
          <a:p>
            <a:r>
              <a:rPr lang="fr-FR" sz="2800" dirty="0"/>
              <a:t>Du basculement hédoniste du 18</a:t>
            </a:r>
            <a:r>
              <a:rPr lang="fr-FR" sz="2800" baseline="30000" dirty="0"/>
              <a:t>e</a:t>
            </a:r>
            <a:r>
              <a:rPr lang="fr-FR" sz="2800" dirty="0"/>
              <a:t> siècle à la critique du gaspillage et de la consommation sans fin des années 1960</a:t>
            </a:r>
          </a:p>
        </p:txBody>
      </p:sp>
      <p:pic>
        <p:nvPicPr>
          <p:cNvPr id="1039" name="Picture 1038">
            <a:extLst>
              <a:ext uri="{FF2B5EF4-FFF2-40B4-BE49-F238E27FC236}">
                <a16:creationId xmlns:a16="http://schemas.microsoft.com/office/drawing/2014/main" id="{9BC2FEA5-B399-458A-8393-E06CE40DB8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6"/>
            </p:custDataLst>
            <p:extLst>
              <p:ext uri="{386F3935-93C4-4BCD-93E2-E3B085C9AB24}">
                <p16:designElem xmlns:p16="http://schemas.microsoft.com/office/powerpoint/2015/main" val="1"/>
              </p:ext>
            </p:extLst>
          </p:nvPr>
        </p:nvPicPr>
        <p:blipFill>
          <a:blip r:embed="rId11">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Espace réservé du contenu 2">
            <a:extLst>
              <a:ext uri="{FF2B5EF4-FFF2-40B4-BE49-F238E27FC236}">
                <a16:creationId xmlns:a16="http://schemas.microsoft.com/office/drawing/2014/main" id="{166B46D7-525A-35F3-CF8E-39B80E65AD67}"/>
              </a:ext>
            </a:extLst>
          </p:cNvPr>
          <p:cNvSpPr>
            <a:spLocks noGrp="1"/>
          </p:cNvSpPr>
          <p:nvPr>
            <p:ph idx="1"/>
            <p:custDataLst>
              <p:tags r:id="rId7"/>
            </p:custDataLst>
          </p:nvPr>
        </p:nvSpPr>
        <p:spPr>
          <a:xfrm>
            <a:off x="680321" y="2336873"/>
            <a:ext cx="6423211" cy="3599316"/>
          </a:xfrm>
        </p:spPr>
        <p:txBody>
          <a:bodyPr>
            <a:normAutofit/>
          </a:bodyPr>
          <a:lstStyle/>
          <a:p>
            <a:r>
              <a:rPr lang="fr-FR" sz="1700" dirty="0">
                <a:effectLst/>
                <a:latin typeface="Calibri" panose="020F0502020204030204" pitchFamily="34" charset="0"/>
                <a:ea typeface="DengXian" panose="02010600030101010101" pitchFamily="2" charset="-122"/>
                <a:cs typeface="Arial" panose="020B0604020202020204" pitchFamily="34" charset="0"/>
              </a:rPr>
              <a:t>Pour l’historien britannique Colin Campbell qui publie en 1987 un livre brillant </a:t>
            </a:r>
            <a:r>
              <a:rPr lang="fr-FR" sz="1700" i="1" dirty="0">
                <a:effectLst/>
                <a:latin typeface="Calibri" panose="020F0502020204030204" pitchFamily="34" charset="0"/>
                <a:ea typeface="DengXian" panose="02010600030101010101" pitchFamily="2" charset="-122"/>
                <a:cs typeface="Arial" panose="020B0604020202020204" pitchFamily="34" charset="0"/>
              </a:rPr>
              <a:t>The </a:t>
            </a:r>
            <a:r>
              <a:rPr lang="fr-FR" sz="1700" i="1" dirty="0" err="1">
                <a:effectLst/>
                <a:latin typeface="Calibri" panose="020F0502020204030204" pitchFamily="34" charset="0"/>
                <a:ea typeface="DengXian" panose="02010600030101010101" pitchFamily="2" charset="-122"/>
                <a:cs typeface="Arial" panose="020B0604020202020204" pitchFamily="34" charset="0"/>
              </a:rPr>
              <a:t>Romantic</a:t>
            </a:r>
            <a:r>
              <a:rPr lang="fr-FR" sz="1700" i="1" dirty="0">
                <a:effectLst/>
                <a:latin typeface="Calibri" panose="020F0502020204030204" pitchFamily="34" charset="0"/>
                <a:ea typeface="DengXian" panose="02010600030101010101" pitchFamily="2" charset="-122"/>
                <a:cs typeface="Arial" panose="020B0604020202020204" pitchFamily="34" charset="0"/>
              </a:rPr>
              <a:t> </a:t>
            </a:r>
            <a:r>
              <a:rPr lang="fr-FR" sz="1700" i="1" dirty="0" err="1">
                <a:effectLst/>
                <a:latin typeface="Calibri" panose="020F0502020204030204" pitchFamily="34" charset="0"/>
                <a:ea typeface="DengXian" panose="02010600030101010101" pitchFamily="2" charset="-122"/>
                <a:cs typeface="Arial" panose="020B0604020202020204" pitchFamily="34" charset="0"/>
              </a:rPr>
              <a:t>Ethic</a:t>
            </a:r>
            <a:r>
              <a:rPr lang="fr-FR" sz="1700" i="1" dirty="0">
                <a:effectLst/>
                <a:latin typeface="Calibri" panose="020F0502020204030204" pitchFamily="34" charset="0"/>
                <a:ea typeface="DengXian" panose="02010600030101010101" pitchFamily="2" charset="-122"/>
                <a:cs typeface="Arial" panose="020B0604020202020204" pitchFamily="34" charset="0"/>
              </a:rPr>
              <a:t> and the Spirit of </a:t>
            </a:r>
            <a:r>
              <a:rPr lang="fr-FR" sz="1700" i="1" dirty="0" err="1">
                <a:effectLst/>
                <a:latin typeface="Calibri" panose="020F0502020204030204" pitchFamily="34" charset="0"/>
                <a:ea typeface="DengXian" panose="02010600030101010101" pitchFamily="2" charset="-122"/>
                <a:cs typeface="Arial" panose="020B0604020202020204" pitchFamily="34" charset="0"/>
              </a:rPr>
              <a:t>Consumerism</a:t>
            </a:r>
            <a:r>
              <a:rPr lang="fr-FR" sz="1700" i="1" dirty="0">
                <a:effectLst/>
                <a:latin typeface="Calibri" panose="020F0502020204030204" pitchFamily="34" charset="0"/>
                <a:ea typeface="DengXian" panose="02010600030101010101" pitchFamily="2" charset="-122"/>
                <a:cs typeface="Arial" panose="020B0604020202020204" pitchFamily="34" charset="0"/>
              </a:rPr>
              <a:t>,</a:t>
            </a:r>
            <a:r>
              <a:rPr lang="fr-FR" sz="1700" dirty="0">
                <a:effectLst/>
                <a:latin typeface="Calibri" panose="020F0502020204030204" pitchFamily="34" charset="0"/>
                <a:ea typeface="DengXian" panose="02010600030101010101" pitchFamily="2" charset="-122"/>
                <a:cs typeface="Arial" panose="020B0604020202020204" pitchFamily="34" charset="0"/>
              </a:rPr>
              <a:t> le protestantisme du XVIIIe siècle est en train de changer en Angleterre : « </a:t>
            </a:r>
            <a:r>
              <a:rPr lang="fr-FR" sz="1700" i="1" dirty="0">
                <a:effectLst/>
                <a:latin typeface="Calibri" panose="020F0502020204030204" pitchFamily="34" charset="0"/>
                <a:ea typeface="DengXian" panose="02010600030101010101" pitchFamily="2" charset="-122"/>
                <a:cs typeface="Arial" panose="020B0604020202020204" pitchFamily="34" charset="0"/>
              </a:rPr>
              <a:t>Exprimer son “soi” devient quasiment un signe de salut</a:t>
            </a:r>
            <a:r>
              <a:rPr lang="fr-FR" sz="1700" dirty="0">
                <a:effectLst/>
                <a:latin typeface="Calibri" panose="020F0502020204030204" pitchFamily="34" charset="0"/>
                <a:ea typeface="DengXian" panose="02010600030101010101" pitchFamily="2" charset="-122"/>
                <a:cs typeface="Arial" panose="020B0604020202020204" pitchFamily="34" charset="0"/>
              </a:rPr>
              <a:t>. » C’est le début de l’hédonisme.</a:t>
            </a:r>
            <a:endParaRPr lang="fr-FR" sz="1700" dirty="0">
              <a:latin typeface="Calibri" panose="020F0502020204030204" pitchFamily="34" charset="0"/>
              <a:ea typeface="DengXian" panose="02010600030101010101" pitchFamily="2" charset="-122"/>
              <a:cs typeface="Arial" panose="020B0604020202020204" pitchFamily="34" charset="0"/>
            </a:endParaRPr>
          </a:p>
          <a:p>
            <a:r>
              <a:rPr lang="fr-FR" sz="1700" dirty="0">
                <a:latin typeface="Calibri" panose="020F0502020204030204" pitchFamily="34" charset="0"/>
                <a:ea typeface="DengXian" panose="02010600030101010101" pitchFamily="2" charset="-122"/>
                <a:cs typeface="Arial" panose="020B0604020202020204" pitchFamily="34" charset="0"/>
              </a:rPr>
              <a:t>A</a:t>
            </a:r>
            <a:r>
              <a:rPr lang="fr-FR" sz="1700" dirty="0">
                <a:effectLst/>
                <a:latin typeface="Calibri" panose="020F0502020204030204" pitchFamily="34" charset="0"/>
                <a:ea typeface="DengXian" panose="02010600030101010101" pitchFamily="2" charset="-122"/>
                <a:cs typeface="Arial" panose="020B0604020202020204" pitchFamily="34" charset="0"/>
              </a:rPr>
              <a:t>près la Seconde Guerre mondiale, la valorisation de la frugalité s’exprime à travers la critique du gaspillage comme dans le livre de Vance Packard, </a:t>
            </a:r>
            <a:r>
              <a:rPr lang="fr-FR" sz="1700" i="1" dirty="0">
                <a:effectLst/>
                <a:latin typeface="Calibri" panose="020F0502020204030204" pitchFamily="34" charset="0"/>
                <a:ea typeface="DengXian" panose="02010600030101010101" pitchFamily="2" charset="-122"/>
                <a:cs typeface="Arial" panose="020B0604020202020204" pitchFamily="34" charset="0"/>
              </a:rPr>
              <a:t>L’art du gaspillage</a:t>
            </a:r>
            <a:r>
              <a:rPr lang="fr-FR" sz="1700" dirty="0">
                <a:effectLst/>
                <a:latin typeface="Calibri" panose="020F0502020204030204" pitchFamily="34" charset="0"/>
                <a:ea typeface="DengXian" panose="02010600030101010101" pitchFamily="2" charset="-122"/>
                <a:cs typeface="Arial" panose="020B0604020202020204" pitchFamily="34" charset="0"/>
              </a:rPr>
              <a:t> publié en anglais en 1960.</a:t>
            </a:r>
          </a:p>
          <a:p>
            <a:r>
              <a:rPr lang="fr-FR" sz="1700" dirty="0">
                <a:effectLst/>
                <a:latin typeface="Calibri" panose="020F0502020204030204" pitchFamily="34" charset="0"/>
                <a:ea typeface="DengXian" panose="02010600030101010101" pitchFamily="2" charset="-122"/>
                <a:cs typeface="Arial" panose="020B0604020202020204" pitchFamily="34" charset="0"/>
              </a:rPr>
              <a:t>Comme Jean Baudrillard, 10 ans plus tard, il montre comment la machine économique dévore les consommateurs américains. Ils sont incités « </a:t>
            </a:r>
            <a:r>
              <a:rPr lang="fr-FR" sz="1700" i="1" dirty="0">
                <a:effectLst/>
                <a:latin typeface="Calibri" panose="020F0502020204030204" pitchFamily="34" charset="0"/>
                <a:ea typeface="DengXian" panose="02010600030101010101" pitchFamily="2" charset="-122"/>
                <a:cs typeface="Arial" panose="020B0604020202020204" pitchFamily="34" charset="0"/>
              </a:rPr>
              <a:t>à augmenter sans cesse leur consommation individuelle, même s’ils n’ont aucun besoin des produits qu’on leur offre. Leur économie en perpétuelle expansion l’exige.</a:t>
            </a:r>
            <a:r>
              <a:rPr lang="fr-FR" sz="1700" dirty="0">
                <a:effectLst/>
                <a:latin typeface="Calibri" panose="020F0502020204030204" pitchFamily="34" charset="0"/>
                <a:ea typeface="DengXian" panose="02010600030101010101" pitchFamily="2" charset="-122"/>
                <a:cs typeface="Arial" panose="020B0604020202020204" pitchFamily="34" charset="0"/>
              </a:rPr>
              <a:t> » </a:t>
            </a:r>
            <a:endParaRPr lang="fr-FR" sz="1700" dirty="0"/>
          </a:p>
          <a:p>
            <a:endParaRPr lang="fr-FR" sz="1700" dirty="0"/>
          </a:p>
        </p:txBody>
      </p:sp>
      <p:pic>
        <p:nvPicPr>
          <p:cNvPr id="1026" name="Picture 2" descr="The Romantic Ethic and the Spirit of Modern Consumerism - Campbell, Colin:  9780631155393 - AbeBooks">
            <a:extLst>
              <a:ext uri="{FF2B5EF4-FFF2-40B4-BE49-F238E27FC236}">
                <a16:creationId xmlns:a16="http://schemas.microsoft.com/office/drawing/2014/main" id="{FA1041C7-C892-6864-6018-6CC31E4EDEE7}"/>
              </a:ext>
            </a:extLst>
          </p:cNvPr>
          <p:cNvPicPr>
            <a:picLocks noChangeAspect="1" noChangeArrowheads="1"/>
          </p:cNvPicPr>
          <p:nvPr>
            <p:custDataLst>
              <p:tags r:id="rId8"/>
            </p:custDataLst>
          </p:nvPr>
        </p:nvPicPr>
        <p:blipFill>
          <a:blip r:embed="rId12">
            <a:extLst>
              <a:ext uri="{28A0092B-C50C-407E-A947-70E740481C1C}">
                <a14:useLocalDpi xmlns:a14="http://schemas.microsoft.com/office/drawing/2010/main" val="0"/>
              </a:ext>
            </a:extLst>
          </a:blip>
          <a:stretch>
            <a:fillRect/>
          </a:stretch>
        </p:blipFill>
        <p:spPr bwMode="auto">
          <a:xfrm>
            <a:off x="8187091" y="849837"/>
            <a:ext cx="3358478" cy="5158325"/>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397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FECAD23-900F-4F1B-A441-6A68749F8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7943801-CAEC-4F98-9332-2A4D91284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2"/>
            </p:custDataLst>
            <p:extLst>
              <p:ext uri="{386F3935-93C4-4BCD-93E2-E3B085C9AB24}">
                <p16:designElem xmlns:p16="http://schemas.microsoft.com/office/powerpoint/2015/main" val="1"/>
              </p:ext>
            </p:extLst>
          </p:nvPr>
        </p:nvPicPr>
        <p:blipFill>
          <a:blip r:embed="rId10">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8A233090-6C39-4F59-8A0F-86F011A7E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7555992" y="0"/>
            <a:ext cx="46360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4DCAA0-4BF1-4FB9-97BA-D6BA63041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bwMode="grayWhite">
          <a:xfrm>
            <a:off x="2" y="609600"/>
            <a:ext cx="787603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C1D78097-1F4B-4913-A9AB-F9B9DD73EF81}"/>
              </a:ext>
            </a:extLst>
          </p:cNvPr>
          <p:cNvSpPr>
            <a:spLocks noGrp="1"/>
          </p:cNvSpPr>
          <p:nvPr>
            <p:ph type="title"/>
            <p:custDataLst>
              <p:tags r:id="rId5"/>
            </p:custDataLst>
          </p:nvPr>
        </p:nvSpPr>
        <p:spPr>
          <a:xfrm>
            <a:off x="680321" y="753228"/>
            <a:ext cx="7087552" cy="1080938"/>
          </a:xfrm>
        </p:spPr>
        <p:txBody>
          <a:bodyPr>
            <a:noAutofit/>
          </a:bodyPr>
          <a:lstStyle/>
          <a:p>
            <a:r>
              <a:rPr lang="fr-FR" sz="2800" dirty="0"/>
              <a:t>L’imaginaire des sociétés « d’abondance » contre le capitalisme inégalitaire</a:t>
            </a:r>
          </a:p>
        </p:txBody>
      </p:sp>
      <p:pic>
        <p:nvPicPr>
          <p:cNvPr id="17" name="Picture 16">
            <a:extLst>
              <a:ext uri="{FF2B5EF4-FFF2-40B4-BE49-F238E27FC236}">
                <a16:creationId xmlns:a16="http://schemas.microsoft.com/office/drawing/2014/main" id="{9BC2FEA5-B399-458A-8393-E06CE40DB8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6"/>
            </p:custDataLst>
            <p:extLst>
              <p:ext uri="{386F3935-93C4-4BCD-93E2-E3B085C9AB24}">
                <p16:designElem xmlns:p16="http://schemas.microsoft.com/office/powerpoint/2015/main" val="1"/>
              </p:ext>
            </p:extLst>
          </p:nvPr>
        </p:nvPicPr>
        <p:blipFill>
          <a:blip r:embed="rId11">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Espace réservé du contenu 2">
            <a:extLst>
              <a:ext uri="{FF2B5EF4-FFF2-40B4-BE49-F238E27FC236}">
                <a16:creationId xmlns:a16="http://schemas.microsoft.com/office/drawing/2014/main" id="{AB2E4CB9-DA62-B095-F71D-DF7ABCD1DD3F}"/>
              </a:ext>
            </a:extLst>
          </p:cNvPr>
          <p:cNvSpPr>
            <a:spLocks noGrp="1"/>
          </p:cNvSpPr>
          <p:nvPr>
            <p:ph idx="1"/>
            <p:custDataLst>
              <p:tags r:id="rId7"/>
            </p:custDataLst>
          </p:nvPr>
        </p:nvSpPr>
        <p:spPr>
          <a:xfrm>
            <a:off x="680321" y="2336873"/>
            <a:ext cx="6423211" cy="3599316"/>
          </a:xfrm>
        </p:spPr>
        <p:txBody>
          <a:bodyPr>
            <a:normAutofit fontScale="85000" lnSpcReduction="10000"/>
          </a:bodyPr>
          <a:lstStyle/>
          <a:p>
            <a:r>
              <a:rPr lang="fr-FR" sz="1800" dirty="0"/>
              <a:t>Dans les années 1970, émerge un imaginaire fort, « l’abondance frugale » des sociétés de chasseurs-cueilleurs, élaboré par un courant anthropologique anarchiste qui débute dans les années 1960/1970 avec Marshall Sahlins, puis avec James Scott et David Graeber. </a:t>
            </a:r>
          </a:p>
          <a:p>
            <a:pPr lvl="1"/>
            <a:r>
              <a:rPr lang="fr-FR" sz="1400" dirty="0"/>
              <a:t>Il a influencé Jean Baudrillard en 1970 dans </a:t>
            </a:r>
            <a:r>
              <a:rPr lang="fr-FR" sz="1400" i="1" dirty="0"/>
              <a:t>la société de consommation</a:t>
            </a:r>
            <a:r>
              <a:rPr lang="fr-FR" sz="1400" dirty="0"/>
              <a:t>. Pour lui nous sommes condamnés à une « </a:t>
            </a:r>
            <a:r>
              <a:rPr lang="fr-FR" sz="1400" i="1" dirty="0"/>
              <a:t>consommation forcée à perpétuité </a:t>
            </a:r>
            <a:r>
              <a:rPr lang="fr-FR" sz="1400" dirty="0"/>
              <a:t>»</a:t>
            </a:r>
          </a:p>
          <a:p>
            <a:pPr lvl="1"/>
            <a:r>
              <a:rPr lang="fr-FR" sz="1400" dirty="0"/>
              <a:t>Sa critique politique fait l’éloge de « </a:t>
            </a:r>
            <a:r>
              <a:rPr lang="fr-FR" sz="1400" i="1" dirty="0"/>
              <a:t>l’imprévoyance et de la prodigalité collective </a:t>
            </a:r>
            <a:r>
              <a:rPr lang="fr-FR" sz="1400" dirty="0"/>
              <a:t>», du potlatch et de la « consumation » chère à Georges Bataille dans </a:t>
            </a:r>
            <a:r>
              <a:rPr lang="fr-FR" sz="1400" i="1" dirty="0"/>
              <a:t>La part maudite </a:t>
            </a:r>
            <a:r>
              <a:rPr lang="fr-FR" sz="1400" dirty="0"/>
              <a:t>(1949).</a:t>
            </a:r>
          </a:p>
          <a:p>
            <a:r>
              <a:rPr lang="fr-FR" sz="1800" dirty="0"/>
              <a:t>L’hyperconsommation menace la nature. Comme l’écrivait Yvan Illich dans son livre </a:t>
            </a:r>
            <a:r>
              <a:rPr lang="fr-FR" sz="1800" i="1" dirty="0"/>
              <a:t>Énergie et équité </a:t>
            </a:r>
            <a:r>
              <a:rPr lang="fr-FR" sz="1800" dirty="0"/>
              <a:t>en 1975, une utilisation massive de l’énergie «</a:t>
            </a:r>
            <a:r>
              <a:rPr lang="fr-FR" sz="1800" i="1" dirty="0"/>
              <a:t> viole la société et détruit la nature</a:t>
            </a:r>
            <a:r>
              <a:rPr lang="fr-FR" sz="1800" dirty="0"/>
              <a:t>. »</a:t>
            </a:r>
          </a:p>
          <a:p>
            <a:r>
              <a:rPr lang="fr-FR" sz="1800" dirty="0"/>
              <a:t>1975, Michel Bosquet (André </a:t>
            </a:r>
            <a:r>
              <a:rPr lang="fr-FR" sz="1800" dirty="0" err="1"/>
              <a:t>Gorz</a:t>
            </a:r>
            <a:r>
              <a:rPr lang="fr-FR" sz="1800" dirty="0"/>
              <a:t>) dans </a:t>
            </a:r>
            <a:r>
              <a:rPr lang="fr-FR" sz="1800" i="1" dirty="0"/>
              <a:t>Écologie et politique </a:t>
            </a:r>
            <a:r>
              <a:rPr lang="fr-FR" sz="1800" dirty="0"/>
              <a:t>écrit : « </a:t>
            </a:r>
            <a:r>
              <a:rPr lang="fr-FR" sz="1800" i="1" dirty="0"/>
              <a:t>Tant qu’on raisonnera dans les limites de cette société inégalitaire, la non-croissance signifiera pour la masse des gens la condamnation à une médiocrité sans espoir. </a:t>
            </a:r>
            <a:r>
              <a:rPr lang="fr-FR" sz="1800" dirty="0"/>
              <a:t>»</a:t>
            </a:r>
          </a:p>
        </p:txBody>
      </p:sp>
      <p:pic>
        <p:nvPicPr>
          <p:cNvPr id="4" name="Image 3" descr="Une image contenant texte, livre, Police, affiche&#10;&#10;Description générée automatiquement">
            <a:extLst>
              <a:ext uri="{FF2B5EF4-FFF2-40B4-BE49-F238E27FC236}">
                <a16:creationId xmlns:a16="http://schemas.microsoft.com/office/drawing/2014/main" id="{6529AB54-5C01-4E29-598C-99E1CAB9B119}"/>
              </a:ext>
            </a:extLst>
          </p:cNvPr>
          <p:cNvPicPr>
            <a:picLocks noChangeAspect="1"/>
          </p:cNvPicPr>
          <p:nvPr>
            <p:custDataLst>
              <p:tags r:id="rId8"/>
            </p:custDataLst>
          </p:nvPr>
        </p:nvPicPr>
        <p:blipFill>
          <a:blip r:embed="rId12"/>
          <a:stretch>
            <a:fillRect/>
          </a:stretch>
        </p:blipFill>
        <p:spPr>
          <a:xfrm>
            <a:off x="8346369" y="640080"/>
            <a:ext cx="3039922"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178332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5" name="Picture 2054">
            <a:extLst>
              <a:ext uri="{FF2B5EF4-FFF2-40B4-BE49-F238E27FC236}">
                <a16:creationId xmlns:a16="http://schemas.microsoft.com/office/drawing/2014/main" id="{5B8C3F18-2A17-4372-BAE1-DB295E2ACB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1">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pic>
        <p:nvPicPr>
          <p:cNvPr id="2057" name="Picture 2056">
            <a:extLst>
              <a:ext uri="{FF2B5EF4-FFF2-40B4-BE49-F238E27FC236}">
                <a16:creationId xmlns:a16="http://schemas.microsoft.com/office/drawing/2014/main" id="{DCBB5819-B198-483A-901B-E946789534B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2"/>
            </p:custDataLst>
            <p:extLst>
              <p:ext uri="{386F3935-93C4-4BCD-93E2-E3B085C9AB24}">
                <p16:designElem xmlns:p16="http://schemas.microsoft.com/office/powerpoint/2015/main" val="1"/>
              </p:ext>
            </p:extLst>
          </p:nvPr>
        </p:nvPicPr>
        <p:blipFill>
          <a:blip r:embed="rId11">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59" name="Rectangle 2058">
            <a:extLst>
              <a:ext uri="{FF2B5EF4-FFF2-40B4-BE49-F238E27FC236}">
                <a16:creationId xmlns:a16="http://schemas.microsoft.com/office/drawing/2014/main" id="{FC0814F6-DCDA-4612-801B-FEB1C2B81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7598325" y="0"/>
            <a:ext cx="46360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694CF788-1E16-4F1F-AAF8-5644BBA94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bwMode="grayWhite">
          <a:xfrm>
            <a:off x="2" y="609600"/>
            <a:ext cx="7876030"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FB3157D3-8CE9-3902-5855-6B9EF16A554F}"/>
              </a:ext>
            </a:extLst>
          </p:cNvPr>
          <p:cNvSpPr>
            <a:spLocks noGrp="1"/>
          </p:cNvSpPr>
          <p:nvPr>
            <p:ph type="title"/>
            <p:custDataLst>
              <p:tags r:id="rId5"/>
            </p:custDataLst>
          </p:nvPr>
        </p:nvSpPr>
        <p:spPr>
          <a:xfrm>
            <a:off x="680321" y="753228"/>
            <a:ext cx="7087552" cy="1080938"/>
          </a:xfrm>
        </p:spPr>
        <p:txBody>
          <a:bodyPr>
            <a:normAutofit/>
          </a:bodyPr>
          <a:lstStyle/>
          <a:p>
            <a:r>
              <a:rPr lang="fr-FR" sz="2300" dirty="0">
                <a:solidFill>
                  <a:srgbClr val="FFFFFF"/>
                </a:solidFill>
              </a:rPr>
              <a:t>L’émergence de la critique de l’hyperconsommation au sein d’un collège invisible de chercheurs en économie et gestion</a:t>
            </a:r>
          </a:p>
        </p:txBody>
      </p:sp>
      <p:pic>
        <p:nvPicPr>
          <p:cNvPr id="2063" name="Picture 2062">
            <a:extLst>
              <a:ext uri="{FF2B5EF4-FFF2-40B4-BE49-F238E27FC236}">
                <a16:creationId xmlns:a16="http://schemas.microsoft.com/office/drawing/2014/main" id="{484AEBEF-EF01-44A6-A9AC-E21D52665E4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6"/>
            </p:custDataLst>
            <p:extLst>
              <p:ext uri="{386F3935-93C4-4BCD-93E2-E3B085C9AB24}">
                <p16:designElem xmlns:p16="http://schemas.microsoft.com/office/powerpoint/2015/main" val="1"/>
              </p:ext>
            </p:extLst>
          </p:nvPr>
        </p:nvPicPr>
        <p:blipFill>
          <a:blip r:embed="rId12">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Espace réservé du contenu 2">
            <a:extLst>
              <a:ext uri="{FF2B5EF4-FFF2-40B4-BE49-F238E27FC236}">
                <a16:creationId xmlns:a16="http://schemas.microsoft.com/office/drawing/2014/main" id="{448BC4A3-25D0-5D54-16E6-974608F47C2B}"/>
              </a:ext>
            </a:extLst>
          </p:cNvPr>
          <p:cNvSpPr>
            <a:spLocks noGrp="1"/>
          </p:cNvSpPr>
          <p:nvPr>
            <p:ph idx="1"/>
            <p:custDataLst>
              <p:tags r:id="rId7"/>
            </p:custDataLst>
          </p:nvPr>
        </p:nvSpPr>
        <p:spPr>
          <a:xfrm>
            <a:off x="680321" y="2336873"/>
            <a:ext cx="6423211" cy="3599316"/>
          </a:xfrm>
        </p:spPr>
        <p:txBody>
          <a:bodyPr>
            <a:noAutofit/>
          </a:bodyPr>
          <a:lstStyle/>
          <a:p>
            <a:r>
              <a:rPr lang="fr-FR" sz="1200" i="1" kern="1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En 2006, </a:t>
            </a:r>
            <a:r>
              <a:rPr lang="fr-FR" sz="12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Gilles Lipovetsky publie </a:t>
            </a:r>
            <a:r>
              <a:rPr lang="fr-FR" sz="1200" i="1" kern="1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Le bonheur paradoxal, essai sur la société d’hyperconsommation</a:t>
            </a:r>
            <a:r>
              <a:rPr lang="fr-FR" sz="1200" i="1" kern="100" dirty="0">
                <a:solidFill>
                  <a:srgbClr val="FFFFFF"/>
                </a:solidFill>
                <a:latin typeface="Calibri" panose="020F0502020204030204" pitchFamily="34" charset="0"/>
                <a:ea typeface="DengXian" panose="02010600030101010101" pitchFamily="2" charset="-122"/>
                <a:cs typeface="Arial" panose="020B0604020202020204" pitchFamily="34" charset="0"/>
              </a:rPr>
              <a:t> : </a:t>
            </a:r>
            <a:r>
              <a:rPr lang="fr-FR" sz="1200" i="1"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 L’hyper consommateur recherche moins la possession des choses pour elle-même que la multiplication des expériences, le plaisir de l’expérience pour l’expérience, l’ivresse des sensations et des émotions nouvelles</a:t>
            </a:r>
            <a:r>
              <a:rPr lang="fr-FR" sz="12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 » comme l’avait montré Bernard Cova en 1995 dans </a:t>
            </a:r>
            <a:r>
              <a:rPr lang="fr-FR" sz="1200" i="1"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Quand le lien l’emporte sur le lien.</a:t>
            </a:r>
            <a:endParaRPr lang="fr-FR" sz="1200" kern="100" dirty="0">
              <a:solidFill>
                <a:srgbClr val="FFFFFF"/>
              </a:solidFill>
              <a:effectLst/>
              <a:latin typeface="Calibri" panose="020F0502020204030204" pitchFamily="34" charset="0"/>
              <a:ea typeface="DengXian" panose="02010600030101010101" pitchFamily="2" charset="-122"/>
              <a:cs typeface="Arial" panose="020B0604020202020204" pitchFamily="34" charset="0"/>
            </a:endParaRPr>
          </a:p>
          <a:p>
            <a:r>
              <a:rPr lang="fr-FR" sz="12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le concept d’hyperconsommation, associée à celui « </a:t>
            </a:r>
            <a:r>
              <a:rPr lang="fr-FR" sz="1200" i="1"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d’expérience</a:t>
            </a:r>
            <a:r>
              <a:rPr lang="fr-FR" sz="12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 », était déjà en en émergence dans un réseau d’économistes et de professeurs de gestion en France. </a:t>
            </a:r>
          </a:p>
          <a:p>
            <a:pPr lvl="1"/>
            <a:r>
              <a:rPr lang="fr-FR" sz="12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Bernard et Véronique Cova publient en 2004, un chapitre sur « l’hyper consommateur entre immersion et sécession » </a:t>
            </a:r>
          </a:p>
          <a:p>
            <a:pPr lvl="1"/>
            <a:r>
              <a:rPr lang="fr-FR" sz="12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Philippe Moati avec </a:t>
            </a:r>
            <a:r>
              <a:rPr lang="fr-FR" sz="1200" i="1"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L’avenir de la grande distribution</a:t>
            </a:r>
            <a:r>
              <a:rPr lang="fr-FR" sz="12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 en 2001</a:t>
            </a:r>
          </a:p>
          <a:p>
            <a:pPr lvl="1"/>
            <a:r>
              <a:rPr lang="fr-FR" sz="12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Yves Evrard et Christophe Benavent sur « L’extension du domaine de l’expérience »</a:t>
            </a:r>
          </a:p>
          <a:p>
            <a:pPr lvl="1"/>
            <a:r>
              <a:rPr lang="fr-FR" sz="12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Olivier Badot, en 2005, on donnera une démonstration brillante à partir d’une description ethnographique d’un des plus grands centres commerciaux du monde le West Edmonton Mall </a:t>
            </a:r>
            <a:endParaRPr lang="fr-FR" sz="1200" dirty="0">
              <a:solidFill>
                <a:srgbClr val="FFFFFF"/>
              </a:solidFill>
              <a:latin typeface="Calibri" panose="020F0502020204030204" pitchFamily="34" charset="0"/>
              <a:ea typeface="DengXian" panose="02010600030101010101" pitchFamily="2" charset="-122"/>
              <a:cs typeface="Arial" panose="020B0604020202020204" pitchFamily="34" charset="0"/>
            </a:endParaRPr>
          </a:p>
          <a:p>
            <a:r>
              <a:rPr lang="fr-FR" sz="12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La plupart de ces auteurs vont se retrouver 10 ans plus tard dans le Cercle de l’ObSoCo. </a:t>
            </a:r>
          </a:p>
          <a:p>
            <a:r>
              <a:rPr lang="fr-FR" sz="1200" dirty="0">
                <a:solidFill>
                  <a:srgbClr val="FFFFFF"/>
                </a:solidFill>
                <a:effectLst/>
                <a:latin typeface="Calibri" panose="020F0502020204030204" pitchFamily="34" charset="0"/>
                <a:ea typeface="DengXian" panose="02010600030101010101" pitchFamily="2" charset="-122"/>
                <a:cs typeface="Arial" panose="020B0604020202020204" pitchFamily="34" charset="0"/>
              </a:rPr>
              <a:t>La vie intellectuelle ne se passe pas dans le ciel des idées, mais dans le terreau des réseaux sociaux « prénumériques ».</a:t>
            </a:r>
            <a:endParaRPr lang="fr-FR" sz="1200" dirty="0">
              <a:solidFill>
                <a:srgbClr val="FFFFFF"/>
              </a:solidFill>
            </a:endParaRPr>
          </a:p>
        </p:txBody>
      </p:sp>
      <p:sp useBgFill="1">
        <p:nvSpPr>
          <p:cNvPr id="2065" name="Rectangle 2064">
            <a:extLst>
              <a:ext uri="{FF2B5EF4-FFF2-40B4-BE49-F238E27FC236}">
                <a16:creationId xmlns:a16="http://schemas.microsoft.com/office/drawing/2014/main" id="{11D6DEA9-466D-4CF0-B302-39178915E1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8"/>
            </p:custDataLst>
            <p:extLst>
              <p:ext uri="{386F3935-93C4-4BCD-93E2-E3B085C9AB24}">
                <p16:designElem xmlns:p16="http://schemas.microsoft.com/office/powerpoint/2015/main" val="1"/>
              </p:ext>
            </p:extLst>
          </p:nvPr>
        </p:nvSpPr>
        <p:spPr>
          <a:xfrm>
            <a:off x="8246423" y="642795"/>
            <a:ext cx="3347830" cy="5575125"/>
          </a:xfrm>
          <a:prstGeom prst="rect">
            <a:avLst/>
          </a:prstGeom>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mazon.fr - La Société malade de l'hyperconsommation - Moati, Philippe -  Livres">
            <a:extLst>
              <a:ext uri="{FF2B5EF4-FFF2-40B4-BE49-F238E27FC236}">
                <a16:creationId xmlns:a16="http://schemas.microsoft.com/office/drawing/2014/main" id="{0228A042-87FE-70BD-4F15-BF0A34469E6F}"/>
              </a:ext>
            </a:extLst>
          </p:cNvPr>
          <p:cNvPicPr>
            <a:picLocks noChangeAspect="1" noChangeArrowheads="1"/>
          </p:cNvPicPr>
          <p:nvPr>
            <p:custDataLst>
              <p:tags r:id="rId9"/>
            </p:custDataLst>
          </p:nvPr>
        </p:nvPicPr>
        <p:blipFill>
          <a:blip r:embed="rId13">
            <a:extLst>
              <a:ext uri="{28A0092B-C50C-407E-A947-70E740481C1C}">
                <a14:useLocalDpi xmlns:a14="http://schemas.microsoft.com/office/drawing/2010/main" val="0"/>
              </a:ext>
            </a:extLst>
          </a:blip>
          <a:stretch>
            <a:fillRect/>
          </a:stretch>
        </p:blipFill>
        <p:spPr bwMode="auto">
          <a:xfrm>
            <a:off x="8563287" y="1223045"/>
            <a:ext cx="2731172" cy="4405116"/>
          </a:xfrm>
          <a:prstGeom prst="rect">
            <a:avLst/>
          </a:prstGeom>
          <a:noFill/>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629662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3FECAD23-900F-4F1B-A441-6A68749F8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1" name="Picture 3080">
            <a:extLst>
              <a:ext uri="{FF2B5EF4-FFF2-40B4-BE49-F238E27FC236}">
                <a16:creationId xmlns:a16="http://schemas.microsoft.com/office/drawing/2014/main" id="{57943801-CAEC-4F98-9332-2A4D91284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2"/>
            </p:custDataLst>
            <p:extLst>
              <p:ext uri="{386F3935-93C4-4BCD-93E2-E3B085C9AB24}">
                <p16:designElem xmlns:p16="http://schemas.microsoft.com/office/powerpoint/2015/main" val="1"/>
              </p:ext>
            </p:extLst>
          </p:nvPr>
        </p:nvPicPr>
        <p:blipFill>
          <a:blip r:embed="rId10">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83" name="Rectangle 3082">
            <a:extLst>
              <a:ext uri="{FF2B5EF4-FFF2-40B4-BE49-F238E27FC236}">
                <a16:creationId xmlns:a16="http://schemas.microsoft.com/office/drawing/2014/main" id="{8A233090-6C39-4F59-8A0F-86F011A7E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7555992" y="0"/>
            <a:ext cx="46360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Rectangle 3084">
            <a:extLst>
              <a:ext uri="{FF2B5EF4-FFF2-40B4-BE49-F238E27FC236}">
                <a16:creationId xmlns:a16="http://schemas.microsoft.com/office/drawing/2014/main" id="{484DCAA0-4BF1-4FB9-97BA-D6BA63041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bwMode="grayWhite">
          <a:xfrm>
            <a:off x="2" y="609600"/>
            <a:ext cx="787603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773226E7-2098-A8A7-8FB8-56AAA2CCB165}"/>
              </a:ext>
            </a:extLst>
          </p:cNvPr>
          <p:cNvSpPr>
            <a:spLocks noGrp="1"/>
          </p:cNvSpPr>
          <p:nvPr>
            <p:ph type="title"/>
            <p:custDataLst>
              <p:tags r:id="rId5"/>
            </p:custDataLst>
          </p:nvPr>
        </p:nvSpPr>
        <p:spPr>
          <a:xfrm>
            <a:off x="680321" y="753228"/>
            <a:ext cx="7087552" cy="1080938"/>
          </a:xfrm>
        </p:spPr>
        <p:txBody>
          <a:bodyPr>
            <a:normAutofit/>
          </a:bodyPr>
          <a:lstStyle/>
          <a:p>
            <a:r>
              <a:rPr lang="fr-FR" dirty="0"/>
              <a:t>Le talon d’Achille de la décroissance : la transition </a:t>
            </a:r>
          </a:p>
        </p:txBody>
      </p:sp>
      <p:pic>
        <p:nvPicPr>
          <p:cNvPr id="3087" name="Picture 3086">
            <a:extLst>
              <a:ext uri="{FF2B5EF4-FFF2-40B4-BE49-F238E27FC236}">
                <a16:creationId xmlns:a16="http://schemas.microsoft.com/office/drawing/2014/main" id="{9BC2FEA5-B399-458A-8393-E06CE40DB8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6"/>
            </p:custDataLst>
            <p:extLst>
              <p:ext uri="{386F3935-93C4-4BCD-93E2-E3B085C9AB24}">
                <p16:designElem xmlns:p16="http://schemas.microsoft.com/office/powerpoint/2015/main" val="1"/>
              </p:ext>
            </p:extLst>
          </p:nvPr>
        </p:nvPicPr>
        <p:blipFill>
          <a:blip r:embed="rId11">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Espace réservé du contenu 2">
            <a:extLst>
              <a:ext uri="{FF2B5EF4-FFF2-40B4-BE49-F238E27FC236}">
                <a16:creationId xmlns:a16="http://schemas.microsoft.com/office/drawing/2014/main" id="{7A94BD51-16E0-3458-1F53-4D7188B5B6FF}"/>
              </a:ext>
            </a:extLst>
          </p:cNvPr>
          <p:cNvSpPr>
            <a:spLocks noGrp="1"/>
          </p:cNvSpPr>
          <p:nvPr>
            <p:ph idx="1"/>
            <p:custDataLst>
              <p:tags r:id="rId7"/>
            </p:custDataLst>
          </p:nvPr>
        </p:nvSpPr>
        <p:spPr>
          <a:xfrm>
            <a:off x="680321" y="2336873"/>
            <a:ext cx="6423211" cy="3599316"/>
          </a:xfrm>
        </p:spPr>
        <p:txBody>
          <a:bodyPr>
            <a:normAutofit/>
          </a:bodyPr>
          <a:lstStyle/>
          <a:p>
            <a:pPr marL="226695" indent="450215"/>
            <a:r>
              <a:rPr lang="fr-FR" sz="1600" kern="100" dirty="0">
                <a:effectLst/>
                <a:latin typeface="Calibri" panose="020F0502020204030204" pitchFamily="34" charset="0"/>
                <a:ea typeface="DengXian" panose="02010600030101010101" pitchFamily="2" charset="-122"/>
                <a:cs typeface="Arial" panose="020B0604020202020204" pitchFamily="34" charset="0"/>
              </a:rPr>
              <a:t>Tout au long de ce parcours entre sobriété et hyperconsommation, celle-ci apparaît bien pour de nombreux auteurs comme une menace pour la survie de l’humanité</a:t>
            </a:r>
          </a:p>
          <a:p>
            <a:pPr marL="226695" indent="450215"/>
            <a:r>
              <a:rPr lang="fr-FR" sz="1600" dirty="0">
                <a:effectLst/>
                <a:latin typeface="Calibri" panose="020F0502020204030204" pitchFamily="34" charset="0"/>
                <a:ea typeface="DengXian" panose="02010600030101010101" pitchFamily="2" charset="-122"/>
                <a:cs typeface="Arial" panose="020B0604020202020204" pitchFamily="34" charset="0"/>
              </a:rPr>
              <a:t>Pour l’économiste britannique Tim Jackson qui publie en 2009 </a:t>
            </a:r>
            <a:r>
              <a:rPr lang="fr-FR" sz="1600" i="1" dirty="0">
                <a:effectLst/>
                <a:latin typeface="Calibri" panose="020F0502020204030204" pitchFamily="34" charset="0"/>
                <a:ea typeface="DengXian" panose="02010600030101010101" pitchFamily="2" charset="-122"/>
                <a:cs typeface="Arial" panose="020B0604020202020204" pitchFamily="34" charset="0"/>
              </a:rPr>
              <a:t>Prospérités sans croissance, les fondations pour l’économie de demain,</a:t>
            </a:r>
            <a:r>
              <a:rPr lang="fr-FR" sz="1600" dirty="0">
                <a:effectLst/>
                <a:latin typeface="Calibri" panose="020F0502020204030204" pitchFamily="34" charset="0"/>
                <a:ea typeface="DengXian" panose="02010600030101010101" pitchFamily="2" charset="-122"/>
                <a:cs typeface="Arial" panose="020B0604020202020204" pitchFamily="34" charset="0"/>
              </a:rPr>
              <a:t> « </a:t>
            </a:r>
            <a:r>
              <a:rPr lang="fr-FR" sz="1600" i="1" dirty="0">
                <a:effectLst/>
                <a:latin typeface="Calibri" panose="020F0502020204030204" pitchFamily="34" charset="0"/>
                <a:ea typeface="DengXian" panose="02010600030101010101" pitchFamily="2" charset="-122"/>
                <a:cs typeface="Arial" panose="020B0604020202020204" pitchFamily="34" charset="0"/>
              </a:rPr>
              <a:t>vivre bien sur une planète finie ne peut se résumer à consommer toujours plus de choses. Ni à accumuler de plus en plus de dettes</a:t>
            </a:r>
            <a:r>
              <a:rPr lang="fr-FR" sz="1600" dirty="0">
                <a:effectLst/>
                <a:latin typeface="Calibri" panose="020F0502020204030204" pitchFamily="34" charset="0"/>
                <a:ea typeface="DengXian" panose="02010600030101010101" pitchFamily="2" charset="-122"/>
                <a:cs typeface="Arial" panose="020B0604020202020204" pitchFamily="34" charset="0"/>
              </a:rPr>
              <a:t>. » </a:t>
            </a:r>
          </a:p>
          <a:p>
            <a:pPr marL="226695" indent="450215"/>
            <a:r>
              <a:rPr lang="fr-FR" sz="1600" kern="100" dirty="0">
                <a:latin typeface="Calibri" panose="020F0502020204030204" pitchFamily="34" charset="0"/>
                <a:ea typeface="DengXian" panose="02010600030101010101" pitchFamily="2" charset="-122"/>
                <a:cs typeface="Arial" panose="020B0604020202020204" pitchFamily="34" charset="0"/>
              </a:rPr>
              <a:t>Comme l’expliquent Marc Prieto et Assen Slim, le talon d’Achille de la plupart des solutions proposées est celui de la transition. Elle est soumise à une forte contradiction que Tim Jackson résume ainsi : « </a:t>
            </a:r>
            <a:r>
              <a:rPr lang="fr-FR" sz="1600" i="1" kern="100" dirty="0">
                <a:latin typeface="Calibri" panose="020F0502020204030204" pitchFamily="34" charset="0"/>
                <a:ea typeface="DengXian" panose="02010600030101010101" pitchFamily="2" charset="-122"/>
                <a:cs typeface="Arial" panose="020B0604020202020204" pitchFamily="34" charset="0"/>
              </a:rPr>
              <a:t>d’une part, la croissance infinie semble intenable sur le plan de l’environnement. D’autre part, la décroissance s’avère socialement et économiquement instable</a:t>
            </a:r>
            <a:r>
              <a:rPr lang="fr-FR" sz="1600" kern="100" dirty="0">
                <a:latin typeface="Calibri" panose="020F0502020204030204" pitchFamily="34" charset="0"/>
                <a:ea typeface="DengXian" panose="02010600030101010101" pitchFamily="2" charset="-122"/>
                <a:cs typeface="Arial" panose="020B0604020202020204" pitchFamily="34" charset="0"/>
              </a:rPr>
              <a:t>. » </a:t>
            </a:r>
          </a:p>
          <a:p>
            <a:pPr marL="226695" indent="450215"/>
            <a:endParaRPr lang="fr-FR" sz="1600" dirty="0"/>
          </a:p>
        </p:txBody>
      </p:sp>
      <p:pic>
        <p:nvPicPr>
          <p:cNvPr id="3074" name="Picture 2" descr="Consommer moins pour vivre mieux - Assen Slim, Marc Prieto | Cairn.info">
            <a:extLst>
              <a:ext uri="{FF2B5EF4-FFF2-40B4-BE49-F238E27FC236}">
                <a16:creationId xmlns:a16="http://schemas.microsoft.com/office/drawing/2014/main" id="{85F55001-EF95-6E67-5F42-336FB5683137}"/>
              </a:ext>
            </a:extLst>
          </p:cNvPr>
          <p:cNvPicPr>
            <a:picLocks noChangeAspect="1" noChangeArrowheads="1"/>
          </p:cNvPicPr>
          <p:nvPr>
            <p:custDataLst>
              <p:tags r:id="rId8"/>
            </p:custDataLst>
          </p:nvPr>
        </p:nvPicPr>
        <p:blipFill>
          <a:blip r:embed="rId12">
            <a:extLst>
              <a:ext uri="{28A0092B-C50C-407E-A947-70E740481C1C}">
                <a14:useLocalDpi xmlns:a14="http://schemas.microsoft.com/office/drawing/2010/main" val="0"/>
              </a:ext>
            </a:extLst>
          </a:blip>
          <a:stretch>
            <a:fillRect/>
          </a:stretch>
        </p:blipFill>
        <p:spPr bwMode="auto">
          <a:xfrm>
            <a:off x="8187091" y="960065"/>
            <a:ext cx="3358478" cy="4937870"/>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494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C287CC6-E30A-70B4-C400-25704A7A9B99}"/>
              </a:ext>
            </a:extLst>
          </p:cNvPr>
          <p:cNvSpPr>
            <a:spLocks noGrp="1"/>
          </p:cNvSpPr>
          <p:nvPr>
            <p:ph type="title"/>
            <p:custDataLst>
              <p:tags r:id="rId1"/>
            </p:custDataLst>
          </p:nvPr>
        </p:nvSpPr>
        <p:spPr/>
        <p:txBody>
          <a:bodyPr/>
          <a:lstStyle/>
          <a:p>
            <a:r>
              <a:rPr lang="fr-FR" dirty="0"/>
              <a:t>De la défense des consommateurs à la conflictualité liée à la transition énergétique</a:t>
            </a:r>
          </a:p>
        </p:txBody>
      </p:sp>
      <p:sp>
        <p:nvSpPr>
          <p:cNvPr id="5" name="Espace réservé du texte 4">
            <a:extLst>
              <a:ext uri="{FF2B5EF4-FFF2-40B4-BE49-F238E27FC236}">
                <a16:creationId xmlns:a16="http://schemas.microsoft.com/office/drawing/2014/main" id="{24DC2B08-714F-53F2-A332-FA3A98124DC9}"/>
              </a:ext>
            </a:extLst>
          </p:cNvPr>
          <p:cNvSpPr>
            <a:spLocks noGrp="1"/>
          </p:cNvSpPr>
          <p:nvPr>
            <p:ph type="body" idx="1"/>
            <p:custDataLst>
              <p:tags r:id="rId2"/>
            </p:custDataLst>
          </p:nvPr>
        </p:nvSpPr>
        <p:spPr/>
        <p:txBody>
          <a:bodyPr/>
          <a:lstStyle/>
          <a:p>
            <a:endParaRPr lang="fr-FR"/>
          </a:p>
        </p:txBody>
      </p:sp>
    </p:spTree>
    <p:extLst>
      <p:ext uri="{BB962C8B-B14F-4D97-AF65-F5344CB8AC3E}">
        <p14:creationId xmlns:p14="http://schemas.microsoft.com/office/powerpoint/2010/main" val="3670291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3FECAD23-900F-4F1B-A441-6A68749F8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5" name="Picture 4104">
            <a:extLst>
              <a:ext uri="{FF2B5EF4-FFF2-40B4-BE49-F238E27FC236}">
                <a16:creationId xmlns:a16="http://schemas.microsoft.com/office/drawing/2014/main" id="{57943801-CAEC-4F98-9332-2A4D91284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2"/>
            </p:custDataLst>
            <p:extLst>
              <p:ext uri="{386F3935-93C4-4BCD-93E2-E3B085C9AB24}">
                <p16:designElem xmlns:p16="http://schemas.microsoft.com/office/powerpoint/2015/main" val="1"/>
              </p:ext>
            </p:extLst>
          </p:nvPr>
        </p:nvPicPr>
        <p:blipFill>
          <a:blip r:embed="rId10">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107" name="Rectangle 4106">
            <a:extLst>
              <a:ext uri="{FF2B5EF4-FFF2-40B4-BE49-F238E27FC236}">
                <a16:creationId xmlns:a16="http://schemas.microsoft.com/office/drawing/2014/main" id="{8A233090-6C39-4F59-8A0F-86F011A7E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7555992" y="0"/>
            <a:ext cx="46360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Rectangle 4108">
            <a:extLst>
              <a:ext uri="{FF2B5EF4-FFF2-40B4-BE49-F238E27FC236}">
                <a16:creationId xmlns:a16="http://schemas.microsoft.com/office/drawing/2014/main" id="{484DCAA0-4BF1-4FB9-97BA-D6BA63041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bwMode="grayWhite">
          <a:xfrm>
            <a:off x="2" y="609600"/>
            <a:ext cx="787603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 name="Titre 3">
            <a:extLst>
              <a:ext uri="{FF2B5EF4-FFF2-40B4-BE49-F238E27FC236}">
                <a16:creationId xmlns:a16="http://schemas.microsoft.com/office/drawing/2014/main" id="{101A680F-981D-ECE0-F788-A063BAA4FD24}"/>
              </a:ext>
            </a:extLst>
          </p:cNvPr>
          <p:cNvSpPr>
            <a:spLocks noGrp="1"/>
          </p:cNvSpPr>
          <p:nvPr>
            <p:ph type="title"/>
            <p:custDataLst>
              <p:tags r:id="rId5"/>
            </p:custDataLst>
          </p:nvPr>
        </p:nvSpPr>
        <p:spPr>
          <a:xfrm>
            <a:off x="680321" y="753228"/>
            <a:ext cx="7087552" cy="1080938"/>
          </a:xfrm>
        </p:spPr>
        <p:txBody>
          <a:bodyPr>
            <a:normAutofit/>
          </a:bodyPr>
          <a:lstStyle/>
          <a:p>
            <a:r>
              <a:rPr lang="fr-FR" sz="2300" dirty="0"/>
              <a:t>La prise en compte des jeux d’acteurs et de la dimension organisationnelle dans la transition consumériste</a:t>
            </a:r>
          </a:p>
        </p:txBody>
      </p:sp>
      <p:pic>
        <p:nvPicPr>
          <p:cNvPr id="4111" name="Picture 4110">
            <a:extLst>
              <a:ext uri="{FF2B5EF4-FFF2-40B4-BE49-F238E27FC236}">
                <a16:creationId xmlns:a16="http://schemas.microsoft.com/office/drawing/2014/main" id="{9BC2FEA5-B399-458A-8393-E06CE40DB8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6"/>
            </p:custDataLst>
            <p:extLst>
              <p:ext uri="{386F3935-93C4-4BCD-93E2-E3B085C9AB24}">
                <p16:designElem xmlns:p16="http://schemas.microsoft.com/office/powerpoint/2015/main" val="1"/>
              </p:ext>
            </p:extLst>
          </p:nvPr>
        </p:nvPicPr>
        <p:blipFill>
          <a:blip r:embed="rId11">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5" name="Espace réservé du contenu 4">
            <a:extLst>
              <a:ext uri="{FF2B5EF4-FFF2-40B4-BE49-F238E27FC236}">
                <a16:creationId xmlns:a16="http://schemas.microsoft.com/office/drawing/2014/main" id="{887C3A16-0529-FBC7-A9BE-0D0F1173937D}"/>
              </a:ext>
            </a:extLst>
          </p:cNvPr>
          <p:cNvSpPr>
            <a:spLocks noGrp="1"/>
          </p:cNvSpPr>
          <p:nvPr>
            <p:ph idx="1"/>
            <p:custDataLst>
              <p:tags r:id="rId7"/>
            </p:custDataLst>
          </p:nvPr>
        </p:nvSpPr>
        <p:spPr>
          <a:xfrm>
            <a:off x="680321" y="2336873"/>
            <a:ext cx="6423211" cy="3599316"/>
          </a:xfrm>
        </p:spPr>
        <p:txBody>
          <a:bodyPr>
            <a:normAutofit lnSpcReduction="10000"/>
          </a:bodyPr>
          <a:lstStyle/>
          <a:p>
            <a:r>
              <a:rPr lang="fr-FR" sz="1000" dirty="0">
                <a:effectLst/>
                <a:latin typeface="Calibri" panose="020F0502020204030204" pitchFamily="34" charset="0"/>
                <a:ea typeface="DengXian" panose="02010600030101010101" pitchFamily="2" charset="-122"/>
                <a:cs typeface="Arial" panose="020B0604020202020204" pitchFamily="34" charset="0"/>
              </a:rPr>
              <a:t>La sobriété nécessaire à l’amélioration du bilan carbone comporte un risque, celui de conduire à une intensification de la conflictualité et des guerres provoquées par la diminution de la croissance et de l’augmentation provisoire de la rareté.</a:t>
            </a:r>
          </a:p>
          <a:p>
            <a:pPr lvl="1"/>
            <a:r>
              <a:rPr lang="fr-FR" sz="1000" dirty="0">
                <a:effectLst/>
                <a:latin typeface="Calibri" panose="020F0502020204030204" pitchFamily="34" charset="0"/>
                <a:ea typeface="DengXian" panose="02010600030101010101" pitchFamily="2" charset="-122"/>
                <a:cs typeface="Arial" panose="020B0604020202020204" pitchFamily="34" charset="0"/>
              </a:rPr>
              <a:t>1964, Jean Meynaud publie</a:t>
            </a:r>
            <a:r>
              <a:rPr lang="fr-FR" sz="1000" i="1" dirty="0">
                <a:effectLst/>
                <a:latin typeface="Calibri" panose="020F0502020204030204" pitchFamily="34" charset="0"/>
                <a:ea typeface="DengXian" panose="02010600030101010101" pitchFamily="2" charset="-122"/>
                <a:cs typeface="Arial" panose="020B0604020202020204" pitchFamily="34" charset="0"/>
              </a:rPr>
              <a:t> Les consommateurs et le pouvoir</a:t>
            </a:r>
          </a:p>
          <a:p>
            <a:pPr lvl="1"/>
            <a:r>
              <a:rPr lang="fr-FR" sz="1000" dirty="0">
                <a:effectLst/>
                <a:latin typeface="Calibri" panose="020F0502020204030204" pitchFamily="34" charset="0"/>
                <a:ea typeface="DengXian" panose="02010600030101010101" pitchFamily="2" charset="-122"/>
                <a:cs typeface="Arial" panose="020B0604020202020204" pitchFamily="34" charset="0"/>
              </a:rPr>
              <a:t>1977, Michel Wieviorka </a:t>
            </a:r>
            <a:r>
              <a:rPr lang="fr-FR" sz="1000" dirty="0">
                <a:latin typeface="Calibri" panose="020F0502020204030204" pitchFamily="34" charset="0"/>
                <a:ea typeface="DengXian" panose="02010600030101010101" pitchFamily="2" charset="-122"/>
                <a:cs typeface="Arial" panose="020B0604020202020204" pitchFamily="34" charset="0"/>
              </a:rPr>
              <a:t>publie </a:t>
            </a:r>
            <a:r>
              <a:rPr lang="fr-FR" sz="1000" i="1" dirty="0">
                <a:effectLst/>
                <a:latin typeface="Calibri" panose="020F0502020204030204" pitchFamily="34" charset="0"/>
                <a:ea typeface="DengXian" panose="02010600030101010101" pitchFamily="2" charset="-122"/>
                <a:cs typeface="Arial" panose="020B0604020202020204" pitchFamily="34" charset="0"/>
              </a:rPr>
              <a:t>L’État, le patronat et les consommateurs.</a:t>
            </a:r>
          </a:p>
          <a:p>
            <a:pPr lvl="1"/>
            <a:r>
              <a:rPr lang="fr-FR" sz="1000" dirty="0">
                <a:effectLst/>
                <a:latin typeface="Calibri" panose="020F0502020204030204" pitchFamily="34" charset="0"/>
                <a:ea typeface="DengXian" panose="02010600030101010101" pitchFamily="2" charset="-122"/>
                <a:cs typeface="Arial" panose="020B0604020202020204" pitchFamily="34" charset="0"/>
              </a:rPr>
              <a:t>1980, Alain Touraine, Zsuzsa Hegedus, François Dubet et Michel Wieviorka, dans </a:t>
            </a:r>
            <a:r>
              <a:rPr lang="fr-FR" sz="1000" i="1" dirty="0">
                <a:effectLst/>
                <a:latin typeface="Calibri" panose="020F0502020204030204" pitchFamily="34" charset="0"/>
                <a:ea typeface="DengXian" panose="02010600030101010101" pitchFamily="2" charset="-122"/>
                <a:cs typeface="Arial" panose="020B0604020202020204" pitchFamily="34" charset="0"/>
              </a:rPr>
              <a:t>La prophétie antinucléaire</a:t>
            </a:r>
            <a:r>
              <a:rPr lang="fr-FR" sz="1000" dirty="0">
                <a:effectLst/>
                <a:latin typeface="Calibri" panose="020F0502020204030204" pitchFamily="34" charset="0"/>
                <a:ea typeface="DengXian" panose="02010600030101010101" pitchFamily="2" charset="-122"/>
                <a:cs typeface="Arial" panose="020B0604020202020204" pitchFamily="34" charset="0"/>
              </a:rPr>
              <a:t> analyse la naissance de l’écologie politique.</a:t>
            </a:r>
          </a:p>
          <a:p>
            <a:pPr lvl="1"/>
            <a:r>
              <a:rPr lang="fr-FR" sz="1000" dirty="0">
                <a:effectLst/>
                <a:latin typeface="Calibri" panose="020F0502020204030204" pitchFamily="34" charset="0"/>
                <a:ea typeface="DengXian" panose="02010600030101010101" pitchFamily="2" charset="-122"/>
                <a:cs typeface="Arial" panose="020B0604020202020204" pitchFamily="34" charset="0"/>
              </a:rPr>
              <a:t>2004, Marie Emmanuelle Chessel et Franck Cochoy publient </a:t>
            </a:r>
            <a:r>
              <a:rPr lang="fr-FR" sz="1000" i="1" dirty="0">
                <a:effectLst/>
                <a:latin typeface="Calibri" panose="020F0502020204030204" pitchFamily="34" charset="0"/>
                <a:ea typeface="DengXian" panose="02010600030101010101" pitchFamily="2" charset="-122"/>
                <a:cs typeface="Arial" panose="020B0604020202020204" pitchFamily="34" charset="0"/>
              </a:rPr>
              <a:t>Marché et politique. Autour de la consommation engagée</a:t>
            </a:r>
          </a:p>
          <a:p>
            <a:pPr lvl="1"/>
            <a:r>
              <a:rPr lang="fr-FR" sz="1000" dirty="0">
                <a:latin typeface="Calibri" panose="020F0502020204030204" pitchFamily="34" charset="0"/>
                <a:ea typeface="DengXian" panose="02010600030101010101" pitchFamily="2" charset="-122"/>
                <a:cs typeface="Arial" panose="020B0604020202020204" pitchFamily="34" charset="0"/>
              </a:rPr>
              <a:t>2004, </a:t>
            </a:r>
            <a:r>
              <a:rPr lang="fr-FR" sz="1000" dirty="0">
                <a:effectLst/>
                <a:latin typeface="Calibri" panose="020F0502020204030204" pitchFamily="34" charset="0"/>
                <a:ea typeface="DengXian" panose="02010600030101010101" pitchFamily="2" charset="-122"/>
                <a:cs typeface="Arial" panose="020B0604020202020204" pitchFamily="34" charset="0"/>
              </a:rPr>
              <a:t>Alain Chatriot, Marie-Emmanuelle Chessel et Matthew Hilton publient </a:t>
            </a:r>
            <a:r>
              <a:rPr lang="fr-FR" sz="1000" i="1" dirty="0">
                <a:effectLst/>
                <a:latin typeface="Calibri" panose="020F0502020204030204" pitchFamily="34" charset="0"/>
                <a:ea typeface="DengXian" panose="02010600030101010101" pitchFamily="2" charset="-122"/>
                <a:cs typeface="Arial" panose="020B0604020202020204" pitchFamily="34" charset="0"/>
              </a:rPr>
              <a:t>Au nom du consommateur. Consommation et politique en Europe et aux États-Unis au XXe siècle</a:t>
            </a:r>
            <a:r>
              <a:rPr lang="fr-FR" sz="1000" dirty="0">
                <a:effectLst/>
                <a:latin typeface="Calibri" panose="020F0502020204030204" pitchFamily="34" charset="0"/>
                <a:ea typeface="DengXian" panose="02010600030101010101" pitchFamily="2" charset="-122"/>
                <a:cs typeface="Arial" panose="020B0604020202020204" pitchFamily="34" charset="0"/>
              </a:rPr>
              <a:t>,</a:t>
            </a:r>
            <a:endParaRPr lang="fr-FR" sz="1000" i="1" dirty="0">
              <a:effectLst/>
              <a:latin typeface="Calibri" panose="020F0502020204030204" pitchFamily="34" charset="0"/>
              <a:ea typeface="DengXian" panose="02010600030101010101" pitchFamily="2" charset="-122"/>
              <a:cs typeface="Arial" panose="020B0604020202020204" pitchFamily="34" charset="0"/>
            </a:endParaRPr>
          </a:p>
          <a:p>
            <a:pPr lvl="1"/>
            <a:r>
              <a:rPr lang="fr-FR" sz="1000" dirty="0">
                <a:effectLst/>
                <a:latin typeface="Calibri" panose="020F0502020204030204" pitchFamily="34" charset="0"/>
                <a:ea typeface="DengXian" panose="02010600030101010101" pitchFamily="2" charset="-122"/>
                <a:cs typeface="Arial" panose="020B0604020202020204" pitchFamily="34" charset="0"/>
              </a:rPr>
              <a:t>2009, Sophie Dubuisson-Quellier publie </a:t>
            </a:r>
            <a:r>
              <a:rPr lang="fr-FR" sz="1000" i="1" dirty="0">
                <a:effectLst/>
                <a:latin typeface="Calibri" panose="020F0502020204030204" pitchFamily="34" charset="0"/>
                <a:ea typeface="DengXian" panose="02010600030101010101" pitchFamily="2" charset="-122"/>
                <a:cs typeface="Arial" panose="020B0604020202020204" pitchFamily="34" charset="0"/>
              </a:rPr>
              <a:t>La consommation engagée</a:t>
            </a:r>
            <a:r>
              <a:rPr lang="fr-FR" sz="1000" i="1" dirty="0">
                <a:latin typeface="Calibri" panose="020F0502020204030204" pitchFamily="34" charset="0"/>
                <a:ea typeface="DengXian" panose="02010600030101010101" pitchFamily="2" charset="-122"/>
                <a:cs typeface="Arial" panose="020B0604020202020204" pitchFamily="34" charset="0"/>
              </a:rPr>
              <a:t>. E</a:t>
            </a:r>
            <a:r>
              <a:rPr lang="fr-FR" sz="1000" dirty="0">
                <a:effectLst/>
                <a:latin typeface="Calibri" panose="020F0502020204030204" pitchFamily="34" charset="0"/>
                <a:ea typeface="DengXian" panose="02010600030101010101" pitchFamily="2" charset="-122"/>
                <a:cs typeface="Arial" panose="020B0604020202020204" pitchFamily="34" charset="0"/>
              </a:rPr>
              <a:t>lle rappelle une particularité française : « </a:t>
            </a:r>
            <a:r>
              <a:rPr lang="fr-FR" sz="1000" i="1" dirty="0">
                <a:effectLst/>
                <a:latin typeface="Calibri" panose="020F0502020204030204" pitchFamily="34" charset="0"/>
                <a:ea typeface="DengXian" panose="02010600030101010101" pitchFamily="2" charset="-122"/>
                <a:cs typeface="Arial" panose="020B0604020202020204" pitchFamily="34" charset="0"/>
              </a:rPr>
              <a:t>c’est le modèle de la protection du consommateur qui domine</a:t>
            </a:r>
            <a:r>
              <a:rPr lang="fr-FR" sz="1000" dirty="0">
                <a:effectLst/>
                <a:latin typeface="Calibri" panose="020F0502020204030204" pitchFamily="34" charset="0"/>
                <a:ea typeface="DengXian" panose="02010600030101010101" pitchFamily="2" charset="-122"/>
                <a:cs typeface="Arial" panose="020B0604020202020204" pitchFamily="34" charset="0"/>
              </a:rPr>
              <a:t>. » </a:t>
            </a:r>
          </a:p>
          <a:p>
            <a:pPr lvl="1"/>
            <a:r>
              <a:rPr lang="fr-FR" sz="1000" dirty="0">
                <a:effectLst/>
                <a:latin typeface="Calibri" panose="020F0502020204030204" pitchFamily="34" charset="0"/>
                <a:ea typeface="DengXian" panose="02010600030101010101" pitchFamily="2" charset="-122"/>
                <a:cs typeface="Arial" panose="020B0604020202020204" pitchFamily="34" charset="0"/>
              </a:rPr>
              <a:t>2009, Dominique Roux publie </a:t>
            </a:r>
            <a:r>
              <a:rPr lang="fr-FR" sz="1000" i="1" dirty="0">
                <a:effectLst/>
                <a:latin typeface="Calibri" panose="020F0502020204030204" pitchFamily="34" charset="0"/>
                <a:ea typeface="DengXian" panose="02010600030101010101" pitchFamily="2" charset="-122"/>
                <a:cs typeface="Arial" panose="020B0604020202020204" pitchFamily="34" charset="0"/>
              </a:rPr>
              <a:t>Marketing et résistance des consommateurs</a:t>
            </a:r>
            <a:r>
              <a:rPr lang="fr-FR" sz="1000" dirty="0">
                <a:effectLst/>
                <a:latin typeface="Calibri" panose="020F0502020204030204" pitchFamily="34" charset="0"/>
                <a:ea typeface="DengXian" panose="02010600030101010101" pitchFamily="2" charset="-122"/>
                <a:cs typeface="Arial" panose="020B0604020202020204" pitchFamily="34" charset="0"/>
              </a:rPr>
              <a:t>. Avec Éric Rémy, Dominique Roux rédige un chapitre sur la résistance du consommateur. </a:t>
            </a:r>
          </a:p>
          <a:p>
            <a:pPr lvl="1"/>
            <a:r>
              <a:rPr lang="fr-FR" sz="1000" dirty="0">
                <a:latin typeface="Calibri" panose="020F0502020204030204" pitchFamily="34" charset="0"/>
                <a:ea typeface="DengXian" panose="02010600030101010101" pitchFamily="2" charset="-122"/>
                <a:cs typeface="Arial" panose="020B0604020202020204" pitchFamily="34" charset="0"/>
              </a:rPr>
              <a:t>2009, </a:t>
            </a:r>
            <a:r>
              <a:rPr lang="fr-FR" sz="1000" dirty="0">
                <a:effectLst/>
                <a:latin typeface="Calibri" panose="020F0502020204030204" pitchFamily="34" charset="0"/>
                <a:ea typeface="DengXian" panose="02010600030101010101" pitchFamily="2" charset="-122"/>
                <a:cs typeface="Arial" panose="020B0604020202020204" pitchFamily="34" charset="0"/>
              </a:rPr>
              <a:t>Michelle Dobré et Salvador Juan, </a:t>
            </a:r>
            <a:r>
              <a:rPr lang="fr-FR" sz="1000" i="1" dirty="0">
                <a:effectLst/>
                <a:latin typeface="Calibri" panose="020F0502020204030204" pitchFamily="34" charset="0"/>
                <a:ea typeface="DengXian" panose="02010600030101010101" pitchFamily="2" charset="-122"/>
                <a:cs typeface="Arial" panose="020B0604020202020204" pitchFamily="34" charset="0"/>
              </a:rPr>
              <a:t>Consommer autrement. La réforme écologique des modes de vie</a:t>
            </a:r>
          </a:p>
          <a:p>
            <a:pPr lvl="1"/>
            <a:r>
              <a:rPr lang="fr-FR" sz="1000" i="1" dirty="0">
                <a:latin typeface="Calibri" panose="020F0502020204030204" pitchFamily="34" charset="0"/>
                <a:ea typeface="DengXian" panose="02010600030101010101" pitchFamily="2" charset="-122"/>
                <a:cs typeface="Arial" panose="020B0604020202020204" pitchFamily="34" charset="0"/>
              </a:rPr>
              <a:t>2020, </a:t>
            </a:r>
            <a:r>
              <a:rPr lang="fr-FR" sz="1000" dirty="0">
                <a:effectLst/>
                <a:latin typeface="Calibri" panose="020F0502020204030204" pitchFamily="34" charset="0"/>
                <a:ea typeface="DengXian" panose="02010600030101010101" pitchFamily="2" charset="-122"/>
                <a:cs typeface="Arial" panose="020B0604020202020204" pitchFamily="34" charset="0"/>
              </a:rPr>
              <a:t>Henri Bergeron, Olivier Borraz, Patrick Castel et François Dedieu sur le </a:t>
            </a:r>
            <a:r>
              <a:rPr lang="fr-FR" sz="1000" i="1" dirty="0">
                <a:effectLst/>
                <a:latin typeface="Calibri" panose="020F0502020204030204" pitchFamily="34" charset="0"/>
                <a:ea typeface="DengXian" panose="02010600030101010101" pitchFamily="2" charset="-122"/>
                <a:cs typeface="Arial" panose="020B0604020202020204" pitchFamily="34" charset="0"/>
              </a:rPr>
              <a:t>Covid-19 : une crise organisationnelle</a:t>
            </a:r>
          </a:p>
          <a:p>
            <a:r>
              <a:rPr lang="fr-FR" sz="1000" dirty="0">
                <a:latin typeface="Calibri" panose="020F0502020204030204" pitchFamily="34" charset="0"/>
                <a:ea typeface="DengXian" panose="02010600030101010101" pitchFamily="2" charset="-122"/>
                <a:cs typeface="Arial" panose="020B0604020202020204" pitchFamily="34" charset="0"/>
              </a:rPr>
              <a:t>Avec les jeux d’acteurs, on est à l’opposé de l’imaginaire de </a:t>
            </a:r>
            <a:r>
              <a:rPr lang="fr-FR" sz="1000" i="1" dirty="0">
                <a:latin typeface="Calibri" panose="020F0502020204030204" pitchFamily="34" charset="0"/>
                <a:ea typeface="DengXian" panose="02010600030101010101" pitchFamily="2" charset="-122"/>
                <a:cs typeface="Arial" panose="020B0604020202020204" pitchFamily="34" charset="0"/>
              </a:rPr>
              <a:t>l’ère du vide </a:t>
            </a:r>
            <a:r>
              <a:rPr lang="fr-FR" sz="1000" dirty="0">
                <a:latin typeface="Calibri" panose="020F0502020204030204" pitchFamily="34" charset="0"/>
                <a:ea typeface="DengXian" panose="02010600030101010101" pitchFamily="2" charset="-122"/>
                <a:cs typeface="Arial" panose="020B0604020202020204" pitchFamily="34" charset="0"/>
              </a:rPr>
              <a:t>qui est plus l’imaginaire de la publicité qu’analyse Giles Lipovetsky que celui des consommateurs. Les représentations des publicités ne représentent qu’en partie celles des consommateurs. Elles ne disent rien des contraintes et des pratiques réelles.</a:t>
            </a:r>
            <a:endParaRPr lang="fr-FR" sz="1000" dirty="0"/>
          </a:p>
        </p:txBody>
      </p:sp>
      <p:pic>
        <p:nvPicPr>
          <p:cNvPr id="4098" name="Picture 2" descr="Au nom du consommateur - Alain Chatriot, Marie-Emmanuelle Chessel, Matthew Hilton">
            <a:extLst>
              <a:ext uri="{FF2B5EF4-FFF2-40B4-BE49-F238E27FC236}">
                <a16:creationId xmlns:a16="http://schemas.microsoft.com/office/drawing/2014/main" id="{FB3690C4-70E8-7548-2AE7-E75E2F2722FD}"/>
              </a:ext>
            </a:extLst>
          </p:cNvPr>
          <p:cNvPicPr>
            <a:picLocks noChangeAspect="1" noChangeArrowheads="1"/>
          </p:cNvPicPr>
          <p:nvPr>
            <p:custDataLst>
              <p:tags r:id="rId8"/>
            </p:custDataLst>
          </p:nvPr>
        </p:nvPicPr>
        <p:blipFill>
          <a:blip r:embed="rId12">
            <a:extLst>
              <a:ext uri="{28A0092B-C50C-407E-A947-70E740481C1C}">
                <a14:useLocalDpi xmlns:a14="http://schemas.microsoft.com/office/drawing/2010/main" val="0"/>
              </a:ext>
            </a:extLst>
          </a:blip>
          <a:stretch>
            <a:fillRect/>
          </a:stretch>
        </p:blipFill>
        <p:spPr bwMode="auto">
          <a:xfrm>
            <a:off x="8187091" y="774077"/>
            <a:ext cx="3358478" cy="5309846"/>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445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5127" name="Group 5126">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custDataLst>
              <p:tags r:id="rId1"/>
            </p:custDataLst>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5128" name="Rectangle 5127">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9" name="Picture 5128">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8">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Espace réservé du contenu 2">
            <a:extLst>
              <a:ext uri="{FF2B5EF4-FFF2-40B4-BE49-F238E27FC236}">
                <a16:creationId xmlns:a16="http://schemas.microsoft.com/office/drawing/2014/main" id="{A2BBD93A-D77C-67D1-022B-E99D7CAB7B4D}"/>
              </a:ext>
            </a:extLst>
          </p:cNvPr>
          <p:cNvSpPr>
            <a:spLocks noGrp="1"/>
          </p:cNvSpPr>
          <p:nvPr>
            <p:ph idx="1"/>
            <p:custDataLst>
              <p:tags r:id="rId2"/>
            </p:custDataLst>
          </p:nvPr>
        </p:nvSpPr>
        <p:spPr>
          <a:xfrm>
            <a:off x="680322" y="2336873"/>
            <a:ext cx="5041628" cy="3599316"/>
          </a:xfrm>
        </p:spPr>
        <p:txBody>
          <a:bodyPr>
            <a:normAutofit/>
          </a:bodyPr>
          <a:lstStyle/>
          <a:p>
            <a:pPr lvl="1"/>
            <a:r>
              <a:rPr lang="fr-FR" sz="1300" dirty="0"/>
              <a:t>Un exemple de « conflictualité inversée »</a:t>
            </a:r>
          </a:p>
          <a:p>
            <a:pPr lvl="2"/>
            <a:r>
              <a:rPr lang="fr-FR" sz="1300" dirty="0"/>
              <a:t>la menace de grève actuelle à Detroit aux USA à cause de l’inflation qui nécessite une revalorisation des salaires, </a:t>
            </a:r>
          </a:p>
          <a:p>
            <a:pPr lvl="2"/>
            <a:r>
              <a:rPr lang="fr-FR" sz="1300" dirty="0"/>
              <a:t>mais aussi à cause des risques de perte d’emploi et d’effet négatif sur les communautés locales parce que les voitures électriques demandent moins de travailleurs sur les chaines de production. </a:t>
            </a:r>
          </a:p>
          <a:p>
            <a:pPr lvl="2"/>
            <a:r>
              <a:rPr lang="fr-FR" sz="1300" dirty="0"/>
              <a:t>Le syndicat UAW (United Auto </a:t>
            </a:r>
            <a:r>
              <a:rPr lang="fr-FR" sz="1300" dirty="0" err="1"/>
              <a:t>Workers</a:t>
            </a:r>
            <a:r>
              <a:rPr lang="fr-FR" sz="1300" dirty="0"/>
              <a:t>) demande aux entreprises automobiles (General Motors, Ford </a:t>
            </a:r>
            <a:r>
              <a:rPr lang="fr-FR" sz="1300" dirty="0" err="1"/>
              <a:t>Motor</a:t>
            </a:r>
            <a:r>
              <a:rPr lang="fr-FR" sz="1300" dirty="0"/>
              <a:t> et </a:t>
            </a:r>
            <a:r>
              <a:rPr lang="fr-FR" sz="1300" dirty="0" err="1"/>
              <a:t>Stellantis</a:t>
            </a:r>
            <a:r>
              <a:rPr lang="fr-FR" sz="1300" dirty="0"/>
              <a:t>) de faire des réserves pour compenser les risques de ravages dans les territoires locaux, liés à la perte des emplois</a:t>
            </a:r>
          </a:p>
          <a:p>
            <a:pPr lvl="3"/>
            <a:r>
              <a:rPr lang="fr-FR" sz="1300" i="1" dirty="0"/>
              <a:t>NYT</a:t>
            </a:r>
            <a:r>
              <a:rPr lang="fr-FR" sz="1300" dirty="0"/>
              <a:t> 4/09 2023</a:t>
            </a:r>
          </a:p>
          <a:p>
            <a:r>
              <a:rPr lang="fr-FR" sz="1300" dirty="0"/>
              <a:t>(« E.V.-</a:t>
            </a:r>
            <a:r>
              <a:rPr lang="fr-FR" sz="1300" dirty="0" err="1"/>
              <a:t>centric</a:t>
            </a:r>
            <a:r>
              <a:rPr lang="fr-FR" sz="1300" dirty="0"/>
              <a:t> </a:t>
            </a:r>
            <a:r>
              <a:rPr lang="fr-FR" sz="1300" dirty="0" err="1"/>
              <a:t>industry</a:t>
            </a:r>
            <a:r>
              <a:rPr lang="fr-FR" sz="1300" dirty="0"/>
              <a:t> » : industrie centrée sur les voitures électriques)</a:t>
            </a:r>
          </a:p>
          <a:p>
            <a:endParaRPr lang="fr-FR" sz="1300" dirty="0"/>
          </a:p>
        </p:txBody>
      </p:sp>
      <p:pic>
        <p:nvPicPr>
          <p:cNvPr id="5122" name="Picture 2" descr="Six grévistes alignés brandissent des pancartes de l'UAW devant une clôture.">
            <a:extLst>
              <a:ext uri="{FF2B5EF4-FFF2-40B4-BE49-F238E27FC236}">
                <a16:creationId xmlns:a16="http://schemas.microsoft.com/office/drawing/2014/main" id="{4A140581-F862-9C55-8DDB-3F2E41188112}"/>
              </a:ext>
            </a:extLst>
          </p:cNvPr>
          <p:cNvPicPr>
            <a:picLocks noChangeAspect="1" noChangeArrowheads="1"/>
          </p:cNvPicPr>
          <p:nvPr>
            <p:custDataLst>
              <p:tags r:id="rId3"/>
            </p:custDataLst>
          </p:nvPr>
        </p:nvPicPr>
        <p:blipFill rotWithShape="1">
          <a:blip r:embed="rId9">
            <a:extLst>
              <a:ext uri="{28A0092B-C50C-407E-A947-70E740481C1C}">
                <a14:useLocalDpi xmlns:a14="http://schemas.microsoft.com/office/drawing/2010/main" val="0"/>
              </a:ext>
            </a:extLst>
          </a:blip>
          <a:srcRect l="11976" r="28707"/>
          <a:stretch/>
        </p:blipFill>
        <p:spPr bwMode="auto">
          <a:xfrm>
            <a:off x="6096000" y="10"/>
            <a:ext cx="6092823" cy="6856310"/>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5131" name="Rectangle 5130">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bwMode="grayWhite">
          <a:xfrm>
            <a:off x="2" y="609600"/>
            <a:ext cx="6499753"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4E5D779A-0D73-D1B4-E9DE-892E52929698}"/>
              </a:ext>
            </a:extLst>
          </p:cNvPr>
          <p:cNvSpPr>
            <a:spLocks noGrp="1"/>
          </p:cNvSpPr>
          <p:nvPr>
            <p:ph type="title"/>
            <p:custDataLst>
              <p:tags r:id="rId5"/>
            </p:custDataLst>
          </p:nvPr>
        </p:nvSpPr>
        <p:spPr>
          <a:xfrm>
            <a:off x="680321" y="753228"/>
            <a:ext cx="5041629" cy="1080938"/>
          </a:xfrm>
        </p:spPr>
        <p:txBody>
          <a:bodyPr>
            <a:normAutofit/>
          </a:bodyPr>
          <a:lstStyle/>
          <a:p>
            <a:r>
              <a:rPr lang="fr-FR" sz="2800" dirty="0"/>
              <a:t>Conclusion : la conflictualité dans la transition énergétique</a:t>
            </a:r>
          </a:p>
        </p:txBody>
      </p:sp>
      <p:pic>
        <p:nvPicPr>
          <p:cNvPr id="5133" name="Picture 5132">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6"/>
            </p:custDataLst>
            <p:extLst>
              <p:ext uri="{386F3935-93C4-4BCD-93E2-E3B085C9AB24}">
                <p16:designElem xmlns:p16="http://schemas.microsoft.com/office/powerpoint/2015/main" val="1"/>
              </p:ext>
            </p:extLst>
          </p:nvPr>
        </p:nvPicPr>
        <p:blipFill>
          <a:blip r:embed="rId10">
            <a:extLst>
              <a:ext uri="{28A0092B-C50C-407E-A947-70E740481C1C}">
                <a14:useLocalDpi xmlns:a14="http://schemas.microsoft.com/office/drawing/2010/main" val="0"/>
              </a:ext>
            </a:extLst>
          </a:blip>
          <a:stretch>
            <a:fillRect/>
          </a:stretch>
        </p:blipFill>
        <p:spPr>
          <a:xfrm>
            <a:off x="2" y="1970240"/>
            <a:ext cx="6492240" cy="261714"/>
          </a:xfrm>
          <a:prstGeom prst="rect">
            <a:avLst/>
          </a:prstGeom>
        </p:spPr>
      </p:pic>
    </p:spTree>
    <p:extLst>
      <p:ext uri="{BB962C8B-B14F-4D97-AF65-F5344CB8AC3E}">
        <p14:creationId xmlns:p14="http://schemas.microsoft.com/office/powerpoint/2010/main" val="2611067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9"/>
</p:tagLst>
</file>

<file path=ppt/tags/tag10.xml><?xml version="1.0" encoding="utf-8"?>
<p:tagLst xmlns:a="http://schemas.openxmlformats.org/drawingml/2006/main" xmlns:r="http://schemas.openxmlformats.org/officeDocument/2006/relationships" xmlns:p="http://schemas.openxmlformats.org/presentationml/2006/main">
  <p:tag name="NUM" val="10"/>
</p:tagLst>
</file>

<file path=ppt/tags/tag11.xml><?xml version="1.0" encoding="utf-8"?>
<p:tagLst xmlns:a="http://schemas.openxmlformats.org/drawingml/2006/main" xmlns:r="http://schemas.openxmlformats.org/officeDocument/2006/relationships" xmlns:p="http://schemas.openxmlformats.org/presentationml/2006/main">
  <p:tag name="NUM" val="11"/>
</p:tagLst>
</file>

<file path=ppt/tags/tag12.xml><?xml version="1.0" encoding="utf-8"?>
<p:tagLst xmlns:a="http://schemas.openxmlformats.org/drawingml/2006/main" xmlns:r="http://schemas.openxmlformats.org/officeDocument/2006/relationships" xmlns:p="http://schemas.openxmlformats.org/presentationml/2006/main">
  <p:tag name="NUM" val="12"/>
</p:tagLst>
</file>

<file path=ppt/tags/tag13.xml><?xml version="1.0" encoding="utf-8"?>
<p:tagLst xmlns:a="http://schemas.openxmlformats.org/drawingml/2006/main" xmlns:r="http://schemas.openxmlformats.org/officeDocument/2006/relationships" xmlns:p="http://schemas.openxmlformats.org/presentationml/2006/main">
  <p:tag name="NUM" val="13"/>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5"/>
</p:tagLst>
</file>

<file path=ppt/tags/tag21.xml><?xml version="1.0" encoding="utf-8"?>
<p:tagLst xmlns:a="http://schemas.openxmlformats.org/drawingml/2006/main" xmlns:r="http://schemas.openxmlformats.org/officeDocument/2006/relationships" xmlns:p="http://schemas.openxmlformats.org/presentationml/2006/main">
  <p:tag name="NUM" val="6"/>
</p:tagLst>
</file>

<file path=ppt/tags/tag22.xml><?xml version="1.0" encoding="utf-8"?>
<p:tagLst xmlns:a="http://schemas.openxmlformats.org/drawingml/2006/main" xmlns:r="http://schemas.openxmlformats.org/officeDocument/2006/relationships" xmlns:p="http://schemas.openxmlformats.org/presentationml/2006/main">
  <p:tag name="NUM" val="7"/>
</p:tagLst>
</file>

<file path=ppt/tags/tag23.xml><?xml version="1.0" encoding="utf-8"?>
<p:tagLst xmlns:a="http://schemas.openxmlformats.org/drawingml/2006/main" xmlns:r="http://schemas.openxmlformats.org/officeDocument/2006/relationships" xmlns:p="http://schemas.openxmlformats.org/presentationml/2006/main">
  <p:tag name="NUM" val="8"/>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4"/>
</p:tagLst>
</file>

<file path=ppt/tags/tag28.xml><?xml version="1.0" encoding="utf-8"?>
<p:tagLst xmlns:a="http://schemas.openxmlformats.org/drawingml/2006/main" xmlns:r="http://schemas.openxmlformats.org/officeDocument/2006/relationships" xmlns:p="http://schemas.openxmlformats.org/presentationml/2006/main">
  <p:tag name="NUM" val="5"/>
</p:tagLst>
</file>

<file path=ppt/tags/tag29.xml><?xml version="1.0" encoding="utf-8"?>
<p:tagLst xmlns:a="http://schemas.openxmlformats.org/drawingml/2006/main" xmlns:r="http://schemas.openxmlformats.org/officeDocument/2006/relationships" xmlns:p="http://schemas.openxmlformats.org/presentationml/2006/main">
  <p:tag name="NUM" val="6"/>
</p:tagLst>
</file>

<file path=ppt/tags/tag30.xml><?xml version="1.0" encoding="utf-8"?>
<p:tagLst xmlns:a="http://schemas.openxmlformats.org/drawingml/2006/main" xmlns:r="http://schemas.openxmlformats.org/officeDocument/2006/relationships" xmlns:p="http://schemas.openxmlformats.org/presentationml/2006/main">
  <p:tag name="NUM" val="7"/>
</p:tagLst>
</file>

<file path=ppt/tags/tag31.xml><?xml version="1.0" encoding="utf-8"?>
<p:tagLst xmlns:a="http://schemas.openxmlformats.org/drawingml/2006/main" xmlns:r="http://schemas.openxmlformats.org/officeDocument/2006/relationships" xmlns:p="http://schemas.openxmlformats.org/presentationml/2006/main">
  <p:tag name="NUM" val="8"/>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5"/>
</p:tagLst>
</file>

<file path=ppt/tags/tag37.xml><?xml version="1.0" encoding="utf-8"?>
<p:tagLst xmlns:a="http://schemas.openxmlformats.org/drawingml/2006/main" xmlns:r="http://schemas.openxmlformats.org/officeDocument/2006/relationships" xmlns:p="http://schemas.openxmlformats.org/presentationml/2006/main">
  <p:tag name="NUM" val="6"/>
</p:tagLst>
</file>

<file path=ppt/tags/tag38.xml><?xml version="1.0" encoding="utf-8"?>
<p:tagLst xmlns:a="http://schemas.openxmlformats.org/drawingml/2006/main" xmlns:r="http://schemas.openxmlformats.org/officeDocument/2006/relationships" xmlns:p="http://schemas.openxmlformats.org/presentationml/2006/main">
  <p:tag name="NUM" val="7"/>
</p:tagLst>
</file>

<file path=ppt/tags/tag39.xml><?xml version="1.0" encoding="utf-8"?>
<p:tagLst xmlns:a="http://schemas.openxmlformats.org/drawingml/2006/main" xmlns:r="http://schemas.openxmlformats.org/officeDocument/2006/relationships" xmlns:p="http://schemas.openxmlformats.org/presentationml/2006/main">
  <p:tag name="NUM" val="8"/>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4"/>
</p:tagLst>
</file>

<file path=ppt/tags/tag44.xml><?xml version="1.0" encoding="utf-8"?>
<p:tagLst xmlns:a="http://schemas.openxmlformats.org/drawingml/2006/main" xmlns:r="http://schemas.openxmlformats.org/officeDocument/2006/relationships" xmlns:p="http://schemas.openxmlformats.org/presentationml/2006/main">
  <p:tag name="NUM" val="5"/>
</p:tagLst>
</file>

<file path=ppt/tags/tag45.xml><?xml version="1.0" encoding="utf-8"?>
<p:tagLst xmlns:a="http://schemas.openxmlformats.org/drawingml/2006/main" xmlns:r="http://schemas.openxmlformats.org/officeDocument/2006/relationships" xmlns:p="http://schemas.openxmlformats.org/presentationml/2006/main">
  <p:tag name="NUM" val="6"/>
</p:tagLst>
</file>

<file path=ppt/tags/tag46.xml><?xml version="1.0" encoding="utf-8"?>
<p:tagLst xmlns:a="http://schemas.openxmlformats.org/drawingml/2006/main" xmlns:r="http://schemas.openxmlformats.org/officeDocument/2006/relationships" xmlns:p="http://schemas.openxmlformats.org/presentationml/2006/main">
  <p:tag name="NUM" val="7"/>
</p:tagLst>
</file>

<file path=ppt/tags/tag47.xml><?xml version="1.0" encoding="utf-8"?>
<p:tagLst xmlns:a="http://schemas.openxmlformats.org/drawingml/2006/main" xmlns:r="http://schemas.openxmlformats.org/officeDocument/2006/relationships" xmlns:p="http://schemas.openxmlformats.org/presentationml/2006/main">
  <p:tag name="NUM" val="8"/>
</p:tagLst>
</file>

<file path=ppt/tags/tag48.xml><?xml version="1.0" encoding="utf-8"?>
<p:tagLst xmlns:a="http://schemas.openxmlformats.org/drawingml/2006/main" xmlns:r="http://schemas.openxmlformats.org/officeDocument/2006/relationships" xmlns:p="http://schemas.openxmlformats.org/presentationml/2006/main">
  <p:tag name="NUM" val="9"/>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4"/>
</p:tagLst>
</file>

<file path=ppt/tags/tag53.xml><?xml version="1.0" encoding="utf-8"?>
<p:tagLst xmlns:a="http://schemas.openxmlformats.org/drawingml/2006/main" xmlns:r="http://schemas.openxmlformats.org/officeDocument/2006/relationships" xmlns:p="http://schemas.openxmlformats.org/presentationml/2006/main">
  <p:tag name="NUM" val="5"/>
</p:tagLst>
</file>

<file path=ppt/tags/tag54.xml><?xml version="1.0" encoding="utf-8"?>
<p:tagLst xmlns:a="http://schemas.openxmlformats.org/drawingml/2006/main" xmlns:r="http://schemas.openxmlformats.org/officeDocument/2006/relationships" xmlns:p="http://schemas.openxmlformats.org/presentationml/2006/main">
  <p:tag name="NUM" val="6"/>
</p:tagLst>
</file>

<file path=ppt/tags/tag55.xml><?xml version="1.0" encoding="utf-8"?>
<p:tagLst xmlns:a="http://schemas.openxmlformats.org/drawingml/2006/main" xmlns:r="http://schemas.openxmlformats.org/officeDocument/2006/relationships" xmlns:p="http://schemas.openxmlformats.org/presentationml/2006/main">
  <p:tag name="NUM" val="7"/>
</p:tagLst>
</file>

<file path=ppt/tags/tag56.xml><?xml version="1.0" encoding="utf-8"?>
<p:tagLst xmlns:a="http://schemas.openxmlformats.org/drawingml/2006/main" xmlns:r="http://schemas.openxmlformats.org/officeDocument/2006/relationships" xmlns:p="http://schemas.openxmlformats.org/presentationml/2006/main">
  <p:tag name="NUM" val="8"/>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3"/>
</p:tagLst>
</file>

<file path=ppt/tags/tag62.xml><?xml version="1.0" encoding="utf-8"?>
<p:tagLst xmlns:a="http://schemas.openxmlformats.org/drawingml/2006/main" xmlns:r="http://schemas.openxmlformats.org/officeDocument/2006/relationships" xmlns:p="http://schemas.openxmlformats.org/presentationml/2006/main">
  <p:tag name="NUM" val="4"/>
</p:tagLst>
</file>

<file path=ppt/tags/tag63.xml><?xml version="1.0" encoding="utf-8"?>
<p:tagLst xmlns:a="http://schemas.openxmlformats.org/drawingml/2006/main" xmlns:r="http://schemas.openxmlformats.org/officeDocument/2006/relationships" xmlns:p="http://schemas.openxmlformats.org/presentationml/2006/main">
  <p:tag name="NUM" val="5"/>
</p:tagLst>
</file>

<file path=ppt/tags/tag64.xml><?xml version="1.0" encoding="utf-8"?>
<p:tagLst xmlns:a="http://schemas.openxmlformats.org/drawingml/2006/main" xmlns:r="http://schemas.openxmlformats.org/officeDocument/2006/relationships" xmlns:p="http://schemas.openxmlformats.org/presentationml/2006/main">
  <p:tag name="NUM" val="6"/>
</p:tagLst>
</file>

<file path=ppt/tags/tag65.xml><?xml version="1.0" encoding="utf-8"?>
<p:tagLst xmlns:a="http://schemas.openxmlformats.org/drawingml/2006/main" xmlns:r="http://schemas.openxmlformats.org/officeDocument/2006/relationships" xmlns:p="http://schemas.openxmlformats.org/presentationml/2006/main">
  <p:tag name="NUM" val="7"/>
</p:tagLst>
</file>

<file path=ppt/tags/tag66.xml><?xml version="1.0" encoding="utf-8"?>
<p:tagLst xmlns:a="http://schemas.openxmlformats.org/drawingml/2006/main" xmlns:r="http://schemas.openxmlformats.org/officeDocument/2006/relationships" xmlns:p="http://schemas.openxmlformats.org/presentationml/2006/main">
  <p:tag name="NUM" val="8"/>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3"/>
</p:tagLst>
</file>

<file path=ppt/tags/tag70.xml><?xml version="1.0" encoding="utf-8"?>
<p:tagLst xmlns:a="http://schemas.openxmlformats.org/drawingml/2006/main" xmlns:r="http://schemas.openxmlformats.org/officeDocument/2006/relationships" xmlns:p="http://schemas.openxmlformats.org/presentationml/2006/main">
  <p:tag name="NUM" val="4"/>
</p:tagLst>
</file>

<file path=ppt/tags/tag71.xml><?xml version="1.0" encoding="utf-8"?>
<p:tagLst xmlns:a="http://schemas.openxmlformats.org/drawingml/2006/main" xmlns:r="http://schemas.openxmlformats.org/officeDocument/2006/relationships" xmlns:p="http://schemas.openxmlformats.org/presentationml/2006/main">
  <p:tag name="NUM" val="5"/>
</p:tagLst>
</file>

<file path=ppt/tags/tag72.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1021</TotalTime>
  <Words>1357</Words>
  <Application>Microsoft Office PowerPoint</Application>
  <PresentationFormat>Grand écran</PresentationFormat>
  <Paragraphs>55</Paragraphs>
  <Slides>10</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vt:i4>
      </vt:variant>
    </vt:vector>
  </HeadingPairs>
  <TitlesOfParts>
    <vt:vector size="14" baseType="lpstr">
      <vt:lpstr>Arial</vt:lpstr>
      <vt:lpstr>Calibri</vt:lpstr>
      <vt:lpstr>Trebuchet MS</vt:lpstr>
      <vt:lpstr>Berlin</vt:lpstr>
      <vt:lpstr>Des critiques de l’hyperconsommation à la transition vers la sobriété sous contrainte de conflictualité </vt:lpstr>
      <vt:lpstr>Petite archéologie de la critique de l’hyperconsommation</vt:lpstr>
      <vt:lpstr>La question de l’hyperconsommation apparaît bien souvent comme le symétrique inverse de la frugalité. </vt:lpstr>
      <vt:lpstr>Du basculement hédoniste du 18e siècle à la critique du gaspillage et de la consommation sans fin des années 1960</vt:lpstr>
      <vt:lpstr>L’imaginaire des sociétés « d’abondance » contre le capitalisme inégalitaire</vt:lpstr>
      <vt:lpstr>L’émergence de la critique de l’hyperconsommation au sein d’un collège invisible de chercheurs en économie et gestion</vt:lpstr>
      <vt:lpstr>Le talon d’Achille de la décroissance : la transition </vt:lpstr>
      <vt:lpstr>De la défense des consommateurs à la conflictualité liée à la transition énergétique</vt:lpstr>
      <vt:lpstr>La prise en compte des jeux d’acteurs et de la dimension organisationnelle dans la transition consumériste</vt:lpstr>
      <vt:lpstr>Conclusion : la conflictualité dans la transition énergétique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Petit traité d’anthropologie stratégique</dc:title>
  <dc:creator>Dominique Desjeux</dc:creator>
  <cp:lastModifiedBy>Dominique Desjeux</cp:lastModifiedBy>
  <cp:revision>4</cp:revision>
  <cp:lastPrinted>2023-10-16T06:47:20Z</cp:lastPrinted>
  <dcterms:created xsi:type="dcterms:W3CDTF">2023-09-29T15:33:34Z</dcterms:created>
  <dcterms:modified xsi:type="dcterms:W3CDTF">2023-10-23T07:25:25Z</dcterms:modified>
</cp:coreProperties>
</file>