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8.xml" ContentType="application/vnd.openxmlformats-officedocument.presentationml.tags+xml"/>
  <Override PartName="/ppt/tags/tag69.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70.xml" ContentType="application/vnd.openxmlformats-officedocument.presentationml.tags+xml"/>
  <Override PartName="/ppt/tags/tag71.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648" r:id="rId3"/>
    <p:sldId id="294" r:id="rId4"/>
    <p:sldId id="286" r:id="rId5"/>
    <p:sldId id="640" r:id="rId6"/>
    <p:sldId id="391" r:id="rId7"/>
    <p:sldId id="401" r:id="rId8"/>
    <p:sldId id="403" r:id="rId9"/>
    <p:sldId id="402" r:id="rId10"/>
    <p:sldId id="651" r:id="rId11"/>
    <p:sldId id="404" r:id="rId12"/>
    <p:sldId id="407" r:id="rId13"/>
    <p:sldId id="289" r:id="rId14"/>
    <p:sldId id="296" r:id="rId15"/>
    <p:sldId id="297" r:id="rId16"/>
    <p:sldId id="306" r:id="rId17"/>
    <p:sldId id="304" r:id="rId18"/>
    <p:sldId id="298" r:id="rId19"/>
    <p:sldId id="299" r:id="rId20"/>
    <p:sldId id="650" r:id="rId21"/>
    <p:sldId id="301" r:id="rId22"/>
    <p:sldId id="319" r:id="rId23"/>
    <p:sldId id="309" r:id="rId24"/>
    <p:sldId id="316" r:id="rId25"/>
    <p:sldId id="311" r:id="rId26"/>
    <p:sldId id="390" r:id="rId27"/>
    <p:sldId id="314" r:id="rId28"/>
    <p:sldId id="308" r:id="rId29"/>
    <p:sldId id="374" r:id="rId30"/>
    <p:sldId id="396" r:id="rId31"/>
    <p:sldId id="302" r:id="rId32"/>
    <p:sldId id="307" r:id="rId33"/>
    <p:sldId id="303" r:id="rId34"/>
    <p:sldId id="637" r:id="rId35"/>
    <p:sldId id="639" r:id="rId36"/>
    <p:sldId id="647" r:id="rId37"/>
    <p:sldId id="405" r:id="rId38"/>
    <p:sldId id="392" r:id="rId39"/>
    <p:sldId id="636" r:id="rId40"/>
    <p:sldId id="642" r:id="rId41"/>
    <p:sldId id="643" r:id="rId42"/>
    <p:sldId id="644" r:id="rId43"/>
    <p:sldId id="645" r:id="rId44"/>
    <p:sldId id="641"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102" d="100"/>
          <a:sy n="102" d="100"/>
        </p:scale>
        <p:origin x="100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14801A-F02E-45C4-8E7D-BE20470A21D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52B419D-735A-42C4-8F69-978D565C8207}">
      <dgm:prSet/>
      <dgm:spPr/>
      <dgm:t>
        <a:bodyPr/>
        <a:lstStyle/>
        <a:p>
          <a:r>
            <a:rPr lang="en-US" dirty="0"/>
            <a:t>What is the relationship between the world of field studies and that of theory?</a:t>
          </a:r>
        </a:p>
      </dgm:t>
    </dgm:pt>
    <dgm:pt modelId="{870675B9-FBFE-4BA8-B722-A6B625547BEA}" type="parTrans" cxnId="{8D734821-51DB-4A87-A4AE-EC80BDB0EA80}">
      <dgm:prSet/>
      <dgm:spPr/>
      <dgm:t>
        <a:bodyPr/>
        <a:lstStyle/>
        <a:p>
          <a:endParaRPr lang="en-US"/>
        </a:p>
      </dgm:t>
    </dgm:pt>
    <dgm:pt modelId="{56DB4558-DBD0-4435-97EA-5C427AA4B7AB}" type="sibTrans" cxnId="{8D734821-51DB-4A87-A4AE-EC80BDB0EA80}">
      <dgm:prSet/>
      <dgm:spPr/>
      <dgm:t>
        <a:bodyPr/>
        <a:lstStyle/>
        <a:p>
          <a:endParaRPr lang="en-US"/>
        </a:p>
      </dgm:t>
    </dgm:pt>
    <dgm:pt modelId="{6BB62FAF-82D8-41C4-A39A-11DFD632468D}">
      <dgm:prSet/>
      <dgm:spPr/>
      <dgm:t>
        <a:bodyPr/>
        <a:lstStyle/>
        <a:p>
          <a:r>
            <a:rPr lang="en-GB" noProof="0" dirty="0"/>
            <a:t>How to move from a “mere” description to an interpretation – what is the meaning of the word “theory”?</a:t>
          </a:r>
        </a:p>
      </dgm:t>
    </dgm:pt>
    <dgm:pt modelId="{6C9CD506-8430-481C-BCC4-8D65DA5AF815}" type="parTrans" cxnId="{D3F4E7CE-D273-485E-9A2C-A07E2B64F577}">
      <dgm:prSet/>
      <dgm:spPr/>
      <dgm:t>
        <a:bodyPr/>
        <a:lstStyle/>
        <a:p>
          <a:endParaRPr lang="en-US"/>
        </a:p>
      </dgm:t>
    </dgm:pt>
    <dgm:pt modelId="{46AF3F39-FF0B-4D1E-A87E-70D377E93319}" type="sibTrans" cxnId="{D3F4E7CE-D273-485E-9A2C-A07E2B64F577}">
      <dgm:prSet/>
      <dgm:spPr/>
      <dgm:t>
        <a:bodyPr/>
        <a:lstStyle/>
        <a:p>
          <a:endParaRPr lang="en-US"/>
        </a:p>
      </dgm:t>
    </dgm:pt>
    <dgm:pt modelId="{E866FAAA-4FDD-411C-80C9-D17D8B75AC3D}">
      <dgm:prSet/>
      <dgm:spPr/>
      <dgm:t>
        <a:bodyPr/>
        <a:lstStyle/>
        <a:p>
          <a:r>
            <a:rPr lang="en-US" dirty="0"/>
            <a:t>The solution I propose here is based on my own experience in carrying out socio-anthropological qualitative field studies since 1969. It represents one possibility, among others.</a:t>
          </a:r>
        </a:p>
      </dgm:t>
    </dgm:pt>
    <dgm:pt modelId="{EC222EF6-13C6-4912-96F4-2677FEE881E9}" type="parTrans" cxnId="{A29D1E8B-2F93-4221-8D26-430D88667E80}">
      <dgm:prSet/>
      <dgm:spPr/>
      <dgm:t>
        <a:bodyPr/>
        <a:lstStyle/>
        <a:p>
          <a:endParaRPr lang="en-US"/>
        </a:p>
      </dgm:t>
    </dgm:pt>
    <dgm:pt modelId="{94C9CD5C-D5AA-4C14-90B8-B6A40F60AF51}" type="sibTrans" cxnId="{A29D1E8B-2F93-4221-8D26-430D88667E80}">
      <dgm:prSet/>
      <dgm:spPr/>
      <dgm:t>
        <a:bodyPr/>
        <a:lstStyle/>
        <a:p>
          <a:endParaRPr lang="en-US"/>
        </a:p>
      </dgm:t>
    </dgm:pt>
    <dgm:pt modelId="{025238D9-EC80-4801-A434-B36908AEF813}">
      <dgm:prSet/>
      <dgm:spPr/>
      <dgm:t>
        <a:bodyPr/>
        <a:lstStyle/>
        <a:p>
          <a:r>
            <a:rPr lang="en-GB" noProof="1"/>
            <a:t>Cf my last book, published in 2018, </a:t>
          </a:r>
          <a:r>
            <a:rPr lang="en-GB" i="1" noProof="1"/>
            <a:t>The anthropological perspective of the world. The inductive method illustrated.</a:t>
          </a:r>
        </a:p>
      </dgm:t>
    </dgm:pt>
    <dgm:pt modelId="{46EFB594-8D8A-47DD-A410-FA1BC46A6BAE}" type="parTrans" cxnId="{27A65113-9F69-4C30-8B69-7D73E2854A6B}">
      <dgm:prSet/>
      <dgm:spPr/>
      <dgm:t>
        <a:bodyPr/>
        <a:lstStyle/>
        <a:p>
          <a:endParaRPr lang="en-US"/>
        </a:p>
      </dgm:t>
    </dgm:pt>
    <dgm:pt modelId="{D2B35656-7A8C-416B-8847-B017C28C3E09}" type="sibTrans" cxnId="{27A65113-9F69-4C30-8B69-7D73E2854A6B}">
      <dgm:prSet/>
      <dgm:spPr/>
      <dgm:t>
        <a:bodyPr/>
        <a:lstStyle/>
        <a:p>
          <a:endParaRPr lang="en-US"/>
        </a:p>
      </dgm:t>
    </dgm:pt>
    <dgm:pt modelId="{3D0AFA34-89C7-4F3A-B2B3-9B3971709409}" type="pres">
      <dgm:prSet presAssocID="{7F14801A-F02E-45C4-8E7D-BE20470A21DC}" presName="linear" presStyleCnt="0">
        <dgm:presLayoutVars>
          <dgm:animLvl val="lvl"/>
          <dgm:resizeHandles val="exact"/>
        </dgm:presLayoutVars>
      </dgm:prSet>
      <dgm:spPr/>
    </dgm:pt>
    <dgm:pt modelId="{1C4E6108-FF2C-4DFB-A541-4344D0A4B494}" type="pres">
      <dgm:prSet presAssocID="{B52B419D-735A-42C4-8F69-978D565C8207}" presName="parentText" presStyleLbl="node1" presStyleIdx="0" presStyleCnt="4">
        <dgm:presLayoutVars>
          <dgm:chMax val="0"/>
          <dgm:bulletEnabled val="1"/>
        </dgm:presLayoutVars>
      </dgm:prSet>
      <dgm:spPr/>
    </dgm:pt>
    <dgm:pt modelId="{6678FE84-9362-49F0-87E1-BCFA7F17A88F}" type="pres">
      <dgm:prSet presAssocID="{56DB4558-DBD0-4435-97EA-5C427AA4B7AB}" presName="spacer" presStyleCnt="0"/>
      <dgm:spPr/>
    </dgm:pt>
    <dgm:pt modelId="{1A4D438E-D908-46D3-B914-2E482922B9C1}" type="pres">
      <dgm:prSet presAssocID="{6BB62FAF-82D8-41C4-A39A-11DFD632468D}" presName="parentText" presStyleLbl="node1" presStyleIdx="1" presStyleCnt="4">
        <dgm:presLayoutVars>
          <dgm:chMax val="0"/>
          <dgm:bulletEnabled val="1"/>
        </dgm:presLayoutVars>
      </dgm:prSet>
      <dgm:spPr/>
    </dgm:pt>
    <dgm:pt modelId="{4474B751-35A0-4280-A16D-087A104EEF3B}" type="pres">
      <dgm:prSet presAssocID="{46AF3F39-FF0B-4D1E-A87E-70D377E93319}" presName="spacer" presStyleCnt="0"/>
      <dgm:spPr/>
    </dgm:pt>
    <dgm:pt modelId="{ECA10604-8C22-4012-847B-645B390AB3EB}" type="pres">
      <dgm:prSet presAssocID="{E866FAAA-4FDD-411C-80C9-D17D8B75AC3D}" presName="parentText" presStyleLbl="node1" presStyleIdx="2" presStyleCnt="4">
        <dgm:presLayoutVars>
          <dgm:chMax val="0"/>
          <dgm:bulletEnabled val="1"/>
        </dgm:presLayoutVars>
      </dgm:prSet>
      <dgm:spPr/>
    </dgm:pt>
    <dgm:pt modelId="{FB842C57-3895-41EB-9FF4-A3922239ACB3}" type="pres">
      <dgm:prSet presAssocID="{94C9CD5C-D5AA-4C14-90B8-B6A40F60AF51}" presName="spacer" presStyleCnt="0"/>
      <dgm:spPr/>
    </dgm:pt>
    <dgm:pt modelId="{A9F23485-F37D-473D-8700-B456A136460D}" type="pres">
      <dgm:prSet presAssocID="{025238D9-EC80-4801-A434-B36908AEF813}" presName="parentText" presStyleLbl="node1" presStyleIdx="3" presStyleCnt="4">
        <dgm:presLayoutVars>
          <dgm:chMax val="0"/>
          <dgm:bulletEnabled val="1"/>
        </dgm:presLayoutVars>
      </dgm:prSet>
      <dgm:spPr/>
    </dgm:pt>
  </dgm:ptLst>
  <dgm:cxnLst>
    <dgm:cxn modelId="{27A65113-9F69-4C30-8B69-7D73E2854A6B}" srcId="{7F14801A-F02E-45C4-8E7D-BE20470A21DC}" destId="{025238D9-EC80-4801-A434-B36908AEF813}" srcOrd="3" destOrd="0" parTransId="{46EFB594-8D8A-47DD-A410-FA1BC46A6BAE}" sibTransId="{D2B35656-7A8C-416B-8847-B017C28C3E09}"/>
    <dgm:cxn modelId="{8D734821-51DB-4A87-A4AE-EC80BDB0EA80}" srcId="{7F14801A-F02E-45C4-8E7D-BE20470A21DC}" destId="{B52B419D-735A-42C4-8F69-978D565C8207}" srcOrd="0" destOrd="0" parTransId="{870675B9-FBFE-4BA8-B722-A6B625547BEA}" sibTransId="{56DB4558-DBD0-4435-97EA-5C427AA4B7AB}"/>
    <dgm:cxn modelId="{1059004E-E160-4BCF-9865-99B973D33511}" type="presOf" srcId="{B52B419D-735A-42C4-8F69-978D565C8207}" destId="{1C4E6108-FF2C-4DFB-A541-4344D0A4B494}" srcOrd="0" destOrd="0" presId="urn:microsoft.com/office/officeart/2005/8/layout/vList2"/>
    <dgm:cxn modelId="{950D586F-0D82-460D-BD1A-18A22D56FF14}" type="presOf" srcId="{025238D9-EC80-4801-A434-B36908AEF813}" destId="{A9F23485-F37D-473D-8700-B456A136460D}" srcOrd="0" destOrd="0" presId="urn:microsoft.com/office/officeart/2005/8/layout/vList2"/>
    <dgm:cxn modelId="{A29D1E8B-2F93-4221-8D26-430D88667E80}" srcId="{7F14801A-F02E-45C4-8E7D-BE20470A21DC}" destId="{E866FAAA-4FDD-411C-80C9-D17D8B75AC3D}" srcOrd="2" destOrd="0" parTransId="{EC222EF6-13C6-4912-96F4-2677FEE881E9}" sibTransId="{94C9CD5C-D5AA-4C14-90B8-B6A40F60AF51}"/>
    <dgm:cxn modelId="{2F664093-46E8-408A-A5FB-C0057DFD1037}" type="presOf" srcId="{7F14801A-F02E-45C4-8E7D-BE20470A21DC}" destId="{3D0AFA34-89C7-4F3A-B2B3-9B3971709409}" srcOrd="0" destOrd="0" presId="urn:microsoft.com/office/officeart/2005/8/layout/vList2"/>
    <dgm:cxn modelId="{D3F4E7CE-D273-485E-9A2C-A07E2B64F577}" srcId="{7F14801A-F02E-45C4-8E7D-BE20470A21DC}" destId="{6BB62FAF-82D8-41C4-A39A-11DFD632468D}" srcOrd="1" destOrd="0" parTransId="{6C9CD506-8430-481C-BCC4-8D65DA5AF815}" sibTransId="{46AF3F39-FF0B-4D1E-A87E-70D377E93319}"/>
    <dgm:cxn modelId="{C688B4D4-6BF6-4C07-9A83-095460BCB7BF}" type="presOf" srcId="{6BB62FAF-82D8-41C4-A39A-11DFD632468D}" destId="{1A4D438E-D908-46D3-B914-2E482922B9C1}" srcOrd="0" destOrd="0" presId="urn:microsoft.com/office/officeart/2005/8/layout/vList2"/>
    <dgm:cxn modelId="{13BA57D6-62CC-41DC-BC55-B22C5BCFC674}" type="presOf" srcId="{E866FAAA-4FDD-411C-80C9-D17D8B75AC3D}" destId="{ECA10604-8C22-4012-847B-645B390AB3EB}" srcOrd="0" destOrd="0" presId="urn:microsoft.com/office/officeart/2005/8/layout/vList2"/>
    <dgm:cxn modelId="{E4C8139B-4D1D-48DF-B602-0D53DFA05AA9}" type="presParOf" srcId="{3D0AFA34-89C7-4F3A-B2B3-9B3971709409}" destId="{1C4E6108-FF2C-4DFB-A541-4344D0A4B494}" srcOrd="0" destOrd="0" presId="urn:microsoft.com/office/officeart/2005/8/layout/vList2"/>
    <dgm:cxn modelId="{62A49D8C-69A9-4229-98F0-3663257F1FB1}" type="presParOf" srcId="{3D0AFA34-89C7-4F3A-B2B3-9B3971709409}" destId="{6678FE84-9362-49F0-87E1-BCFA7F17A88F}" srcOrd="1" destOrd="0" presId="urn:microsoft.com/office/officeart/2005/8/layout/vList2"/>
    <dgm:cxn modelId="{95C5705F-868B-4323-8C70-A3F148989F34}" type="presParOf" srcId="{3D0AFA34-89C7-4F3A-B2B3-9B3971709409}" destId="{1A4D438E-D908-46D3-B914-2E482922B9C1}" srcOrd="2" destOrd="0" presId="urn:microsoft.com/office/officeart/2005/8/layout/vList2"/>
    <dgm:cxn modelId="{3EED796E-28CA-4F60-8FBC-34030DB0A683}" type="presParOf" srcId="{3D0AFA34-89C7-4F3A-B2B3-9B3971709409}" destId="{4474B751-35A0-4280-A16D-087A104EEF3B}" srcOrd="3" destOrd="0" presId="urn:microsoft.com/office/officeart/2005/8/layout/vList2"/>
    <dgm:cxn modelId="{88B979CF-D558-4332-9091-422E163A8469}" type="presParOf" srcId="{3D0AFA34-89C7-4F3A-B2B3-9B3971709409}" destId="{ECA10604-8C22-4012-847B-645B390AB3EB}" srcOrd="4" destOrd="0" presId="urn:microsoft.com/office/officeart/2005/8/layout/vList2"/>
    <dgm:cxn modelId="{85288309-CD28-4616-82F0-36FBAAC136AC}" type="presParOf" srcId="{3D0AFA34-89C7-4F3A-B2B3-9B3971709409}" destId="{FB842C57-3895-41EB-9FF4-A3922239ACB3}" srcOrd="5" destOrd="0" presId="urn:microsoft.com/office/officeart/2005/8/layout/vList2"/>
    <dgm:cxn modelId="{E173915B-49DA-4095-A229-D07545DE730F}" type="presParOf" srcId="{3D0AFA34-89C7-4F3A-B2B3-9B3971709409}" destId="{A9F23485-F37D-473D-8700-B456A136460D}"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DB084B-3963-4EBB-B9B2-5176730A747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99FC202-07E1-4584-BDDC-073D1AA9E635}">
      <dgm:prSet/>
      <dgm:spPr/>
      <dgm:t>
        <a:bodyPr/>
        <a:lstStyle/>
        <a:p>
          <a:r>
            <a:rPr lang="en-GB" b="1" noProof="0" dirty="0">
              <a:solidFill>
                <a:schemeClr val="tx1"/>
              </a:solidFill>
            </a:rPr>
            <a:t>Material culture </a:t>
          </a:r>
          <a:r>
            <a:rPr lang="en-GB" noProof="0" dirty="0"/>
            <a:t>based on the agricultural itinerary of cassava </a:t>
          </a:r>
        </a:p>
      </dgm:t>
    </dgm:pt>
    <dgm:pt modelId="{B67D2D92-DFB1-4F79-B389-EB94BA1691F6}" type="parTrans" cxnId="{606703D5-1565-4EC6-B423-2318D2F956AB}">
      <dgm:prSet/>
      <dgm:spPr/>
      <dgm:t>
        <a:bodyPr/>
        <a:lstStyle/>
        <a:p>
          <a:endParaRPr lang="en-US"/>
        </a:p>
      </dgm:t>
    </dgm:pt>
    <dgm:pt modelId="{60525923-A9B0-4181-97E6-39F5E9911536}" type="sibTrans" cxnId="{606703D5-1565-4EC6-B423-2318D2F956AB}">
      <dgm:prSet/>
      <dgm:spPr/>
      <dgm:t>
        <a:bodyPr/>
        <a:lstStyle/>
        <a:p>
          <a:endParaRPr lang="en-US"/>
        </a:p>
      </dgm:t>
    </dgm:pt>
    <dgm:pt modelId="{103282F9-1D9F-4025-85F8-D855FAA5A329}">
      <dgm:prSet/>
      <dgm:spPr/>
      <dgm:t>
        <a:bodyPr/>
        <a:lstStyle/>
        <a:p>
          <a:r>
            <a:rPr lang="en-GB" b="1" noProof="0" dirty="0">
              <a:solidFill>
                <a:schemeClr val="tx1"/>
              </a:solidFill>
            </a:rPr>
            <a:t>Social relationships </a:t>
          </a:r>
          <a:r>
            <a:rPr lang="en-GB" noProof="0" dirty="0"/>
            <a:t>between men and women, old and young people and among members of families: power relationships, cooperation and building of identity.</a:t>
          </a:r>
        </a:p>
      </dgm:t>
    </dgm:pt>
    <dgm:pt modelId="{D31F30BE-7C44-44AE-A3FC-C5FEA2981161}" type="parTrans" cxnId="{22C09BFD-2FE9-4ACB-83D1-8202EAF4F0B8}">
      <dgm:prSet/>
      <dgm:spPr/>
      <dgm:t>
        <a:bodyPr/>
        <a:lstStyle/>
        <a:p>
          <a:endParaRPr lang="en-US"/>
        </a:p>
      </dgm:t>
    </dgm:pt>
    <dgm:pt modelId="{C722A5AD-49C8-41C9-9C87-E23ACA97F773}" type="sibTrans" cxnId="{22C09BFD-2FE9-4ACB-83D1-8202EAF4F0B8}">
      <dgm:prSet/>
      <dgm:spPr/>
      <dgm:t>
        <a:bodyPr/>
        <a:lstStyle/>
        <a:p>
          <a:endParaRPr lang="en-US"/>
        </a:p>
      </dgm:t>
    </dgm:pt>
    <dgm:pt modelId="{95CC0CD8-C86F-4922-BF7A-CD81277F696C}">
      <dgm:prSet/>
      <dgm:spPr/>
      <dgm:t>
        <a:bodyPr/>
        <a:lstStyle/>
        <a:p>
          <a:r>
            <a:rPr lang="en-GB" b="1" noProof="0" dirty="0">
              <a:solidFill>
                <a:schemeClr val="tx1"/>
              </a:solidFill>
            </a:rPr>
            <a:t>The imagination or symbolic level </a:t>
          </a:r>
          <a:r>
            <a:rPr lang="en-GB" noProof="0" dirty="0"/>
            <a:t>with “witchcraft” and “sorcery” (which are difficult to distinguish).</a:t>
          </a:r>
        </a:p>
      </dgm:t>
    </dgm:pt>
    <dgm:pt modelId="{D495AEF0-1DE6-4E22-9C13-509BE1D99E90}" type="parTrans" cxnId="{443A75D9-8102-4E47-AACB-C07A67CA6E98}">
      <dgm:prSet/>
      <dgm:spPr/>
      <dgm:t>
        <a:bodyPr/>
        <a:lstStyle/>
        <a:p>
          <a:endParaRPr lang="en-US"/>
        </a:p>
      </dgm:t>
    </dgm:pt>
    <dgm:pt modelId="{ACFDC1BD-DEDD-4BD2-917A-8713F544CAB0}" type="sibTrans" cxnId="{443A75D9-8102-4E47-AACB-C07A67CA6E98}">
      <dgm:prSet/>
      <dgm:spPr/>
      <dgm:t>
        <a:bodyPr/>
        <a:lstStyle/>
        <a:p>
          <a:endParaRPr lang="en-US"/>
        </a:p>
      </dgm:t>
    </dgm:pt>
    <dgm:pt modelId="{6E113538-C479-4C58-BC6B-14D696D9DEC2}">
      <dgm:prSet/>
      <dgm:spPr/>
      <dgm:t>
        <a:bodyPr/>
        <a:lstStyle/>
        <a:p>
          <a:r>
            <a:rPr lang="en-GB" noProof="0" dirty="0"/>
            <a:t>Witchcraft is a way to explain the difficult times of daily life and so to give a meaning to life.</a:t>
          </a:r>
        </a:p>
      </dgm:t>
    </dgm:pt>
    <dgm:pt modelId="{C2CCE62F-2426-427A-AA5C-B8634E93D7D9}" type="parTrans" cxnId="{7DD1E6AC-5CAD-4D68-86F2-392CFF8A8808}">
      <dgm:prSet/>
      <dgm:spPr/>
      <dgm:t>
        <a:bodyPr/>
        <a:lstStyle/>
        <a:p>
          <a:endParaRPr lang="en-US"/>
        </a:p>
      </dgm:t>
    </dgm:pt>
    <dgm:pt modelId="{AABD035A-7757-4E45-A2E6-92AF6E1D8B2D}" type="sibTrans" cxnId="{7DD1E6AC-5CAD-4D68-86F2-392CFF8A8808}">
      <dgm:prSet/>
      <dgm:spPr/>
      <dgm:t>
        <a:bodyPr/>
        <a:lstStyle/>
        <a:p>
          <a:endParaRPr lang="en-US"/>
        </a:p>
      </dgm:t>
    </dgm:pt>
    <dgm:pt modelId="{F2A3037D-7DB2-4441-8368-36441CBFD692}">
      <dgm:prSet/>
      <dgm:spPr/>
      <dgm:t>
        <a:bodyPr/>
        <a:lstStyle/>
        <a:p>
          <a:r>
            <a:rPr lang="en-GB" noProof="0" dirty="0"/>
            <a:t>Later I applied this dimension to deciphering advertising as an animist process</a:t>
          </a:r>
        </a:p>
      </dgm:t>
    </dgm:pt>
    <dgm:pt modelId="{C0892517-32F6-4817-B7AC-B6446FE6B5C2}" type="parTrans" cxnId="{2BDC6BBB-0A56-4BEE-A305-8634B9F8B50C}">
      <dgm:prSet/>
      <dgm:spPr/>
      <dgm:t>
        <a:bodyPr/>
        <a:lstStyle/>
        <a:p>
          <a:endParaRPr lang="fr-FR"/>
        </a:p>
      </dgm:t>
    </dgm:pt>
    <dgm:pt modelId="{8E99CD1F-07D5-44BC-872E-34B1CBCFB1E0}" type="sibTrans" cxnId="{2BDC6BBB-0A56-4BEE-A305-8634B9F8B50C}">
      <dgm:prSet/>
      <dgm:spPr/>
      <dgm:t>
        <a:bodyPr/>
        <a:lstStyle/>
        <a:p>
          <a:endParaRPr lang="fr-FR"/>
        </a:p>
      </dgm:t>
    </dgm:pt>
    <dgm:pt modelId="{95B8CC6D-9B60-4726-8532-89F5A5D378F6}">
      <dgm:prSet/>
      <dgm:spPr/>
      <dgm:t>
        <a:bodyPr/>
        <a:lstStyle/>
        <a:p>
          <a:r>
            <a:rPr lang="en-US" b="1" dirty="0">
              <a:solidFill>
                <a:schemeClr val="tx1"/>
              </a:solidFill>
            </a:rPr>
            <a:t>Each level is linked to a set of material, social and symbolic constraints</a:t>
          </a:r>
        </a:p>
      </dgm:t>
    </dgm:pt>
    <dgm:pt modelId="{E4FBBF97-E820-4F3A-AD3F-0D11BD03ACCA}" type="parTrans" cxnId="{F5D34EFA-1EAC-4433-88CD-9555FA4B7437}">
      <dgm:prSet/>
      <dgm:spPr/>
      <dgm:t>
        <a:bodyPr/>
        <a:lstStyle/>
        <a:p>
          <a:endParaRPr lang="fr-FR"/>
        </a:p>
      </dgm:t>
    </dgm:pt>
    <dgm:pt modelId="{AA551AC3-A91A-4BB7-98C0-7C4B3073EE23}" type="sibTrans" cxnId="{F5D34EFA-1EAC-4433-88CD-9555FA4B7437}">
      <dgm:prSet/>
      <dgm:spPr/>
      <dgm:t>
        <a:bodyPr/>
        <a:lstStyle/>
        <a:p>
          <a:endParaRPr lang="fr-FR"/>
        </a:p>
      </dgm:t>
    </dgm:pt>
    <dgm:pt modelId="{17F59321-37D3-4187-B3C0-5DB810E62071}" type="pres">
      <dgm:prSet presAssocID="{A6DB084B-3963-4EBB-B9B2-5176730A7477}" presName="linear" presStyleCnt="0">
        <dgm:presLayoutVars>
          <dgm:animLvl val="lvl"/>
          <dgm:resizeHandles val="exact"/>
        </dgm:presLayoutVars>
      </dgm:prSet>
      <dgm:spPr/>
    </dgm:pt>
    <dgm:pt modelId="{DBB78F8D-FFE4-46A6-9FE4-7E917C1B099B}" type="pres">
      <dgm:prSet presAssocID="{399FC202-07E1-4584-BDDC-073D1AA9E635}" presName="parentText" presStyleLbl="node1" presStyleIdx="0" presStyleCnt="4" custLinFactY="-6881" custLinFactNeighborX="-1100" custLinFactNeighborY="-100000">
        <dgm:presLayoutVars>
          <dgm:chMax val="0"/>
          <dgm:bulletEnabled val="1"/>
        </dgm:presLayoutVars>
      </dgm:prSet>
      <dgm:spPr/>
    </dgm:pt>
    <dgm:pt modelId="{3B1292E6-7F7D-42D6-9450-B9AFB97A198A}" type="pres">
      <dgm:prSet presAssocID="{60525923-A9B0-4181-97E6-39F5E9911536}" presName="spacer" presStyleCnt="0"/>
      <dgm:spPr/>
    </dgm:pt>
    <dgm:pt modelId="{DC2A7D07-0319-4E0D-9698-04E60AE6E2DF}" type="pres">
      <dgm:prSet presAssocID="{103282F9-1D9F-4025-85F8-D855FAA5A329}" presName="parentText" presStyleLbl="node1" presStyleIdx="1" presStyleCnt="4" custLinFactY="-2298" custLinFactNeighborX="475" custLinFactNeighborY="-100000">
        <dgm:presLayoutVars>
          <dgm:chMax val="0"/>
          <dgm:bulletEnabled val="1"/>
        </dgm:presLayoutVars>
      </dgm:prSet>
      <dgm:spPr/>
    </dgm:pt>
    <dgm:pt modelId="{ED7DB25C-54B4-49FB-8732-6DBE7BF3EEC3}" type="pres">
      <dgm:prSet presAssocID="{C722A5AD-49C8-41C9-9C87-E23ACA97F773}" presName="spacer" presStyleCnt="0"/>
      <dgm:spPr/>
    </dgm:pt>
    <dgm:pt modelId="{91F626F1-450A-4B9B-928F-E24308EFED78}" type="pres">
      <dgm:prSet presAssocID="{95CC0CD8-C86F-4922-BF7A-CD81277F696C}" presName="parentText" presStyleLbl="node1" presStyleIdx="2" presStyleCnt="4" custLinFactNeighborX="9" custLinFactNeighborY="-6651">
        <dgm:presLayoutVars>
          <dgm:chMax val="0"/>
          <dgm:bulletEnabled val="1"/>
        </dgm:presLayoutVars>
      </dgm:prSet>
      <dgm:spPr/>
    </dgm:pt>
    <dgm:pt modelId="{5158CC61-0B4A-49D0-9B7B-4059001E6052}" type="pres">
      <dgm:prSet presAssocID="{95CC0CD8-C86F-4922-BF7A-CD81277F696C}" presName="childText" presStyleLbl="revTx" presStyleIdx="0" presStyleCnt="1">
        <dgm:presLayoutVars>
          <dgm:bulletEnabled val="1"/>
        </dgm:presLayoutVars>
      </dgm:prSet>
      <dgm:spPr/>
    </dgm:pt>
    <dgm:pt modelId="{A607F9C8-BA01-44AC-B69A-4DF6050CD5D5}" type="pres">
      <dgm:prSet presAssocID="{95B8CC6D-9B60-4726-8532-89F5A5D378F6}" presName="parentText" presStyleLbl="node1" presStyleIdx="3" presStyleCnt="4">
        <dgm:presLayoutVars>
          <dgm:chMax val="0"/>
          <dgm:bulletEnabled val="1"/>
        </dgm:presLayoutVars>
      </dgm:prSet>
      <dgm:spPr/>
    </dgm:pt>
  </dgm:ptLst>
  <dgm:cxnLst>
    <dgm:cxn modelId="{0DBC5809-77EF-4121-93A3-4AE1CA36C63F}" type="presOf" srcId="{103282F9-1D9F-4025-85F8-D855FAA5A329}" destId="{DC2A7D07-0319-4E0D-9698-04E60AE6E2DF}" srcOrd="0" destOrd="0" presId="urn:microsoft.com/office/officeart/2005/8/layout/vList2"/>
    <dgm:cxn modelId="{7614EE1F-E7BF-4E59-B140-88A97EAE50CE}" type="presOf" srcId="{95B8CC6D-9B60-4726-8532-89F5A5D378F6}" destId="{A607F9C8-BA01-44AC-B69A-4DF6050CD5D5}" srcOrd="0" destOrd="0" presId="urn:microsoft.com/office/officeart/2005/8/layout/vList2"/>
    <dgm:cxn modelId="{EED7E34A-33A5-48E1-A1BB-90C89C9C8201}" type="presOf" srcId="{6E113538-C479-4C58-BC6B-14D696D9DEC2}" destId="{5158CC61-0B4A-49D0-9B7B-4059001E6052}" srcOrd="0" destOrd="0" presId="urn:microsoft.com/office/officeart/2005/8/layout/vList2"/>
    <dgm:cxn modelId="{2793834D-E236-4E4C-B0DC-51F05BDF6E0D}" type="presOf" srcId="{A6DB084B-3963-4EBB-B9B2-5176730A7477}" destId="{17F59321-37D3-4187-B3C0-5DB810E62071}" srcOrd="0" destOrd="0" presId="urn:microsoft.com/office/officeart/2005/8/layout/vList2"/>
    <dgm:cxn modelId="{EA81E155-CAE0-41C0-BAE2-422EC677EBA3}" type="presOf" srcId="{399FC202-07E1-4584-BDDC-073D1AA9E635}" destId="{DBB78F8D-FFE4-46A6-9FE4-7E917C1B099B}" srcOrd="0" destOrd="0" presId="urn:microsoft.com/office/officeart/2005/8/layout/vList2"/>
    <dgm:cxn modelId="{7DD1E6AC-5CAD-4D68-86F2-392CFF8A8808}" srcId="{95CC0CD8-C86F-4922-BF7A-CD81277F696C}" destId="{6E113538-C479-4C58-BC6B-14D696D9DEC2}" srcOrd="0" destOrd="0" parTransId="{C2CCE62F-2426-427A-AA5C-B8634E93D7D9}" sibTransId="{AABD035A-7757-4E45-A2E6-92AF6E1D8B2D}"/>
    <dgm:cxn modelId="{85648FB1-17AC-47F4-B440-5BFDCE424EC0}" type="presOf" srcId="{F2A3037D-7DB2-4441-8368-36441CBFD692}" destId="{5158CC61-0B4A-49D0-9B7B-4059001E6052}" srcOrd="0" destOrd="1" presId="urn:microsoft.com/office/officeart/2005/8/layout/vList2"/>
    <dgm:cxn modelId="{2BDC6BBB-0A56-4BEE-A305-8634B9F8B50C}" srcId="{95CC0CD8-C86F-4922-BF7A-CD81277F696C}" destId="{F2A3037D-7DB2-4441-8368-36441CBFD692}" srcOrd="1" destOrd="0" parTransId="{C0892517-32F6-4817-B7AC-B6446FE6B5C2}" sibTransId="{8E99CD1F-07D5-44BC-872E-34B1CBCFB1E0}"/>
    <dgm:cxn modelId="{606703D5-1565-4EC6-B423-2318D2F956AB}" srcId="{A6DB084B-3963-4EBB-B9B2-5176730A7477}" destId="{399FC202-07E1-4584-BDDC-073D1AA9E635}" srcOrd="0" destOrd="0" parTransId="{B67D2D92-DFB1-4F79-B389-EB94BA1691F6}" sibTransId="{60525923-A9B0-4181-97E6-39F5E9911536}"/>
    <dgm:cxn modelId="{443A75D9-8102-4E47-AACB-C07A67CA6E98}" srcId="{A6DB084B-3963-4EBB-B9B2-5176730A7477}" destId="{95CC0CD8-C86F-4922-BF7A-CD81277F696C}" srcOrd="2" destOrd="0" parTransId="{D495AEF0-1DE6-4E22-9C13-509BE1D99E90}" sibTransId="{ACFDC1BD-DEDD-4BD2-917A-8713F544CAB0}"/>
    <dgm:cxn modelId="{E1BB1CF8-848A-44A3-AD69-A112DA2CC003}" type="presOf" srcId="{95CC0CD8-C86F-4922-BF7A-CD81277F696C}" destId="{91F626F1-450A-4B9B-928F-E24308EFED78}" srcOrd="0" destOrd="0" presId="urn:microsoft.com/office/officeart/2005/8/layout/vList2"/>
    <dgm:cxn modelId="{F5D34EFA-1EAC-4433-88CD-9555FA4B7437}" srcId="{A6DB084B-3963-4EBB-B9B2-5176730A7477}" destId="{95B8CC6D-9B60-4726-8532-89F5A5D378F6}" srcOrd="3" destOrd="0" parTransId="{E4FBBF97-E820-4F3A-AD3F-0D11BD03ACCA}" sibTransId="{AA551AC3-A91A-4BB7-98C0-7C4B3073EE23}"/>
    <dgm:cxn modelId="{22C09BFD-2FE9-4ACB-83D1-8202EAF4F0B8}" srcId="{A6DB084B-3963-4EBB-B9B2-5176730A7477}" destId="{103282F9-1D9F-4025-85F8-D855FAA5A329}" srcOrd="1" destOrd="0" parTransId="{D31F30BE-7C44-44AE-A3FC-C5FEA2981161}" sibTransId="{C722A5AD-49C8-41C9-9C87-E23ACA97F773}"/>
    <dgm:cxn modelId="{906AAA0F-5DBF-45C2-A9AB-2301600A64A3}" type="presParOf" srcId="{17F59321-37D3-4187-B3C0-5DB810E62071}" destId="{DBB78F8D-FFE4-46A6-9FE4-7E917C1B099B}" srcOrd="0" destOrd="0" presId="urn:microsoft.com/office/officeart/2005/8/layout/vList2"/>
    <dgm:cxn modelId="{AE3873E7-18BC-4E6B-B2E7-0CD2B973F81D}" type="presParOf" srcId="{17F59321-37D3-4187-B3C0-5DB810E62071}" destId="{3B1292E6-7F7D-42D6-9450-B9AFB97A198A}" srcOrd="1" destOrd="0" presId="urn:microsoft.com/office/officeart/2005/8/layout/vList2"/>
    <dgm:cxn modelId="{E431A0C4-259A-4B3D-9882-57CC35A29D51}" type="presParOf" srcId="{17F59321-37D3-4187-B3C0-5DB810E62071}" destId="{DC2A7D07-0319-4E0D-9698-04E60AE6E2DF}" srcOrd="2" destOrd="0" presId="urn:microsoft.com/office/officeart/2005/8/layout/vList2"/>
    <dgm:cxn modelId="{24453CA9-86DD-4B75-963D-CAAAA801FC28}" type="presParOf" srcId="{17F59321-37D3-4187-B3C0-5DB810E62071}" destId="{ED7DB25C-54B4-49FB-8732-6DBE7BF3EEC3}" srcOrd="3" destOrd="0" presId="urn:microsoft.com/office/officeart/2005/8/layout/vList2"/>
    <dgm:cxn modelId="{B09B9AE6-E274-4F01-A64A-31A0A248947D}" type="presParOf" srcId="{17F59321-37D3-4187-B3C0-5DB810E62071}" destId="{91F626F1-450A-4B9B-928F-E24308EFED78}" srcOrd="4" destOrd="0" presId="urn:microsoft.com/office/officeart/2005/8/layout/vList2"/>
    <dgm:cxn modelId="{03C584DC-2281-435B-A9B5-08BAD14169AA}" type="presParOf" srcId="{17F59321-37D3-4187-B3C0-5DB810E62071}" destId="{5158CC61-0B4A-49D0-9B7B-4059001E6052}" srcOrd="5" destOrd="0" presId="urn:microsoft.com/office/officeart/2005/8/layout/vList2"/>
    <dgm:cxn modelId="{C01A3583-6EB0-4776-BC5E-58F227812D21}" type="presParOf" srcId="{17F59321-37D3-4187-B3C0-5DB810E62071}" destId="{A607F9C8-BA01-44AC-B69A-4DF6050CD5D5}"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989F4C-9296-44CF-B5B6-143EB8EA409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B862440-D211-4A69-A83E-F87555FE323C}">
      <dgm:prSet/>
      <dgm:spPr/>
      <dgm:t>
        <a:bodyPr/>
        <a:lstStyle/>
        <a:p>
          <a:pPr algn="l"/>
          <a:r>
            <a:rPr lang="en-GB" noProof="0" dirty="0"/>
            <a:t>With material culture I try to find the way</a:t>
          </a:r>
          <a:r>
            <a:rPr lang="en-GB" b="0" noProof="0" dirty="0">
              <a:solidFill>
                <a:schemeClr val="bg1"/>
              </a:solidFill>
            </a:rPr>
            <a:t>s</a:t>
          </a:r>
          <a:r>
            <a:rPr lang="en-GB" b="1" noProof="0" dirty="0">
              <a:solidFill>
                <a:schemeClr val="tx1"/>
              </a:solidFill>
            </a:rPr>
            <a:t> </a:t>
          </a:r>
          <a:r>
            <a:rPr lang="en-GB" noProof="0" dirty="0"/>
            <a:t>(itinerary method) by which a consumer good or a service is obtained or “built” or “created” by social actors, individuals or collective actors</a:t>
          </a:r>
        </a:p>
      </dgm:t>
    </dgm:pt>
    <dgm:pt modelId="{16530225-DA05-42C7-95DF-10EA2E79A672}" type="parTrans" cxnId="{3194A950-DB3F-43E3-AE2F-738669CACFFC}">
      <dgm:prSet/>
      <dgm:spPr/>
      <dgm:t>
        <a:bodyPr/>
        <a:lstStyle/>
        <a:p>
          <a:endParaRPr lang="en-US"/>
        </a:p>
      </dgm:t>
    </dgm:pt>
    <dgm:pt modelId="{B9A78395-EA9B-4F1D-9277-6B3C1A22BC9C}" type="sibTrans" cxnId="{3194A950-DB3F-43E3-AE2F-738669CACFFC}">
      <dgm:prSet/>
      <dgm:spPr/>
      <dgm:t>
        <a:bodyPr/>
        <a:lstStyle/>
        <a:p>
          <a:endParaRPr lang="en-US"/>
        </a:p>
      </dgm:t>
    </dgm:pt>
    <dgm:pt modelId="{50AE3D24-837C-4CF0-A90C-233E2B16B6C1}">
      <dgm:prSet/>
      <dgm:spPr/>
      <dgm:t>
        <a:bodyPr/>
        <a:lstStyle/>
        <a:p>
          <a:endParaRPr lang="en-US" dirty="0"/>
        </a:p>
      </dgm:t>
    </dgm:pt>
    <dgm:pt modelId="{C9585EE0-CA98-4684-BA21-381574608839}" type="parTrans" cxnId="{FBC3B5AD-4465-4BB5-A7E4-7465148B478B}">
      <dgm:prSet/>
      <dgm:spPr/>
      <dgm:t>
        <a:bodyPr/>
        <a:lstStyle/>
        <a:p>
          <a:endParaRPr lang="en-US"/>
        </a:p>
      </dgm:t>
    </dgm:pt>
    <dgm:pt modelId="{6F6A2092-553C-4798-9CEE-0564189031CE}" type="sibTrans" cxnId="{FBC3B5AD-4465-4BB5-A7E4-7465148B478B}">
      <dgm:prSet/>
      <dgm:spPr/>
      <dgm:t>
        <a:bodyPr/>
        <a:lstStyle/>
        <a:p>
          <a:endParaRPr lang="en-US"/>
        </a:p>
      </dgm:t>
    </dgm:pt>
    <dgm:pt modelId="{0A7AF9C1-C705-4C4D-B747-0F3F332E91F2}">
      <dgm:prSet/>
      <dgm:spPr/>
      <dgm:t>
        <a:bodyPr/>
        <a:lstStyle/>
        <a:p>
          <a:pPr algn="l"/>
          <a:r>
            <a:rPr lang="en-GB" noProof="0" dirty="0"/>
            <a:t>My main questions are how do you do this or that, with whom, and where, to describe the concrete system of objects. I only have a few questions about “why”.</a:t>
          </a:r>
        </a:p>
      </dgm:t>
    </dgm:pt>
    <dgm:pt modelId="{731FF001-9796-4A2B-8D13-1627199DE5AF}" type="parTrans" cxnId="{5DB5F2FD-4534-4568-B3CD-BD129B9872FC}">
      <dgm:prSet/>
      <dgm:spPr/>
      <dgm:t>
        <a:bodyPr/>
        <a:lstStyle/>
        <a:p>
          <a:endParaRPr lang="fr-FR"/>
        </a:p>
      </dgm:t>
    </dgm:pt>
    <dgm:pt modelId="{17D69927-6E07-4B9D-88D1-7D3D1F7FC966}" type="sibTrans" cxnId="{5DB5F2FD-4534-4568-B3CD-BD129B9872FC}">
      <dgm:prSet/>
      <dgm:spPr/>
      <dgm:t>
        <a:bodyPr/>
        <a:lstStyle/>
        <a:p>
          <a:endParaRPr lang="fr-FR"/>
        </a:p>
      </dgm:t>
    </dgm:pt>
    <dgm:pt modelId="{4D7C9861-8810-4109-8EB3-8451F9966326}">
      <dgm:prSet/>
      <dgm:spPr/>
      <dgm:t>
        <a:bodyPr/>
        <a:lstStyle/>
        <a:p>
          <a:r>
            <a:rPr lang="en-GB" noProof="0" dirty="0"/>
            <a:t>So, thanks to these</a:t>
          </a:r>
          <a:r>
            <a:rPr lang="en-GB" noProof="0" dirty="0">
              <a:solidFill>
                <a:schemeClr val="tx1"/>
              </a:solidFill>
            </a:rPr>
            <a:t> constraints</a:t>
          </a:r>
          <a:r>
            <a:rPr lang="en-GB" noProof="0" dirty="0"/>
            <a:t>, I know</a:t>
          </a:r>
          <a:r>
            <a:rPr lang="en-GB" b="0" noProof="0" dirty="0">
              <a:solidFill>
                <a:schemeClr val="tx1"/>
              </a:solidFill>
            </a:rPr>
            <a:t> why actors do what they do</a:t>
          </a:r>
          <a:r>
            <a:rPr lang="en-GB" b="0" noProof="0" dirty="0"/>
            <a:t>. Most often, but not always, they adapt their decision to their constraints.</a:t>
          </a:r>
        </a:p>
      </dgm:t>
    </dgm:pt>
    <dgm:pt modelId="{77F9389B-B015-4216-A21B-CE747B8F7037}" type="parTrans" cxnId="{5C46A6C5-E48C-4574-8B37-F0EAB803E334}">
      <dgm:prSet/>
      <dgm:spPr/>
      <dgm:t>
        <a:bodyPr/>
        <a:lstStyle/>
        <a:p>
          <a:endParaRPr lang="fr-FR"/>
        </a:p>
      </dgm:t>
    </dgm:pt>
    <dgm:pt modelId="{28755501-8F53-4193-8143-857C028F8BBC}" type="sibTrans" cxnId="{5C46A6C5-E48C-4574-8B37-F0EAB803E334}">
      <dgm:prSet/>
      <dgm:spPr/>
      <dgm:t>
        <a:bodyPr/>
        <a:lstStyle/>
        <a:p>
          <a:endParaRPr lang="fr-FR"/>
        </a:p>
      </dgm:t>
    </dgm:pt>
    <dgm:pt modelId="{18E07BAF-1DD7-4F3F-9749-F06213C77AC8}">
      <dgm:prSet/>
      <dgm:spPr/>
      <dgm:t>
        <a:bodyPr/>
        <a:lstStyle/>
        <a:p>
          <a:r>
            <a:rPr lang="en-GB" noProof="0" dirty="0"/>
            <a:t>When understanding the system of objects, I elucidate the invisible constraints which weigh on social practices and on the decision-making process</a:t>
          </a:r>
        </a:p>
      </dgm:t>
    </dgm:pt>
    <dgm:pt modelId="{35D733DB-4B4C-41E7-B84D-0B185556F7AD}" type="parTrans" cxnId="{49035E79-F1F1-4747-B0B7-3C7EE14A0473}">
      <dgm:prSet/>
      <dgm:spPr/>
      <dgm:t>
        <a:bodyPr/>
        <a:lstStyle/>
        <a:p>
          <a:endParaRPr lang="fr-FR"/>
        </a:p>
      </dgm:t>
    </dgm:pt>
    <dgm:pt modelId="{AEA548A5-BAAF-4223-88ED-83C56348B546}" type="sibTrans" cxnId="{49035E79-F1F1-4747-B0B7-3C7EE14A0473}">
      <dgm:prSet/>
      <dgm:spPr/>
      <dgm:t>
        <a:bodyPr/>
        <a:lstStyle/>
        <a:p>
          <a:endParaRPr lang="fr-FR"/>
        </a:p>
      </dgm:t>
    </dgm:pt>
    <dgm:pt modelId="{4E7B90CC-1E71-4EC5-90AF-98B93200D801}" type="pres">
      <dgm:prSet presAssocID="{91989F4C-9296-44CF-B5B6-143EB8EA4093}" presName="linear" presStyleCnt="0">
        <dgm:presLayoutVars>
          <dgm:animLvl val="lvl"/>
          <dgm:resizeHandles val="exact"/>
        </dgm:presLayoutVars>
      </dgm:prSet>
      <dgm:spPr/>
    </dgm:pt>
    <dgm:pt modelId="{B8A701A2-8157-411D-9821-62088C0FC56E}" type="pres">
      <dgm:prSet presAssocID="{EB862440-D211-4A69-A83E-F87555FE323C}" presName="parentText" presStyleLbl="node1" presStyleIdx="0" presStyleCnt="4">
        <dgm:presLayoutVars>
          <dgm:chMax val="0"/>
          <dgm:bulletEnabled val="1"/>
        </dgm:presLayoutVars>
      </dgm:prSet>
      <dgm:spPr/>
    </dgm:pt>
    <dgm:pt modelId="{BA38DBFB-1E58-4043-82C0-9C5AFF8AC07B}" type="pres">
      <dgm:prSet presAssocID="{EB862440-D211-4A69-A83E-F87555FE323C}" presName="childText" presStyleLbl="revTx" presStyleIdx="0" presStyleCnt="1">
        <dgm:presLayoutVars>
          <dgm:bulletEnabled val="1"/>
        </dgm:presLayoutVars>
      </dgm:prSet>
      <dgm:spPr/>
    </dgm:pt>
    <dgm:pt modelId="{432CB542-6733-4659-A2DC-3387C81121A2}" type="pres">
      <dgm:prSet presAssocID="{0A7AF9C1-C705-4C4D-B747-0F3F332E91F2}" presName="parentText" presStyleLbl="node1" presStyleIdx="1" presStyleCnt="4" custLinFactY="-3760" custLinFactNeighborX="-1100" custLinFactNeighborY="-100000">
        <dgm:presLayoutVars>
          <dgm:chMax val="0"/>
          <dgm:bulletEnabled val="1"/>
        </dgm:presLayoutVars>
      </dgm:prSet>
      <dgm:spPr/>
    </dgm:pt>
    <dgm:pt modelId="{09B68659-34B9-4131-8141-BE42732502FA}" type="pres">
      <dgm:prSet presAssocID="{17D69927-6E07-4B9D-88D1-7D3D1F7FC966}" presName="spacer" presStyleCnt="0"/>
      <dgm:spPr/>
    </dgm:pt>
    <dgm:pt modelId="{488041DE-89A3-4774-8EA2-B7FAB1526A2F}" type="pres">
      <dgm:prSet presAssocID="{18E07BAF-1DD7-4F3F-9749-F06213C77AC8}" presName="parentText" presStyleLbl="node1" presStyleIdx="2" presStyleCnt="4">
        <dgm:presLayoutVars>
          <dgm:chMax val="0"/>
          <dgm:bulletEnabled val="1"/>
        </dgm:presLayoutVars>
      </dgm:prSet>
      <dgm:spPr/>
    </dgm:pt>
    <dgm:pt modelId="{E2ABFACC-C199-4A0A-828B-5BADB7E65B81}" type="pres">
      <dgm:prSet presAssocID="{AEA548A5-BAAF-4223-88ED-83C56348B546}" presName="spacer" presStyleCnt="0"/>
      <dgm:spPr/>
    </dgm:pt>
    <dgm:pt modelId="{CF8B6149-05B0-4EF1-BA9C-F963D02726B3}" type="pres">
      <dgm:prSet presAssocID="{4D7C9861-8810-4109-8EB3-8451F9966326}" presName="parentText" presStyleLbl="node1" presStyleIdx="3" presStyleCnt="4" custLinFactY="1393" custLinFactNeighborY="100000">
        <dgm:presLayoutVars>
          <dgm:chMax val="0"/>
          <dgm:bulletEnabled val="1"/>
        </dgm:presLayoutVars>
      </dgm:prSet>
      <dgm:spPr/>
    </dgm:pt>
  </dgm:ptLst>
  <dgm:cxnLst>
    <dgm:cxn modelId="{775B990E-FA0F-4206-86F2-9BBD7C4CD47B}" type="presOf" srcId="{91989F4C-9296-44CF-B5B6-143EB8EA4093}" destId="{4E7B90CC-1E71-4EC5-90AF-98B93200D801}" srcOrd="0" destOrd="0" presId="urn:microsoft.com/office/officeart/2005/8/layout/vList2"/>
    <dgm:cxn modelId="{CAED0D3C-5113-4852-A7E6-6D0E33F98C63}" type="presOf" srcId="{50AE3D24-837C-4CF0-A90C-233E2B16B6C1}" destId="{BA38DBFB-1E58-4043-82C0-9C5AFF8AC07B}" srcOrd="0" destOrd="0" presId="urn:microsoft.com/office/officeart/2005/8/layout/vList2"/>
    <dgm:cxn modelId="{98DCC36A-4AFC-4D39-A664-443F33B47117}" type="presOf" srcId="{EB862440-D211-4A69-A83E-F87555FE323C}" destId="{B8A701A2-8157-411D-9821-62088C0FC56E}" srcOrd="0" destOrd="0" presId="urn:microsoft.com/office/officeart/2005/8/layout/vList2"/>
    <dgm:cxn modelId="{3194A950-DB3F-43E3-AE2F-738669CACFFC}" srcId="{91989F4C-9296-44CF-B5B6-143EB8EA4093}" destId="{EB862440-D211-4A69-A83E-F87555FE323C}" srcOrd="0" destOrd="0" parTransId="{16530225-DA05-42C7-95DF-10EA2E79A672}" sibTransId="{B9A78395-EA9B-4F1D-9277-6B3C1A22BC9C}"/>
    <dgm:cxn modelId="{49035E79-F1F1-4747-B0B7-3C7EE14A0473}" srcId="{91989F4C-9296-44CF-B5B6-143EB8EA4093}" destId="{18E07BAF-1DD7-4F3F-9749-F06213C77AC8}" srcOrd="2" destOrd="0" parTransId="{35D733DB-4B4C-41E7-B84D-0B185556F7AD}" sibTransId="{AEA548A5-BAAF-4223-88ED-83C56348B546}"/>
    <dgm:cxn modelId="{38C44359-F4F5-4C02-9F2B-B73DF49CD739}" type="presOf" srcId="{18E07BAF-1DD7-4F3F-9749-F06213C77AC8}" destId="{488041DE-89A3-4774-8EA2-B7FAB1526A2F}" srcOrd="0" destOrd="0" presId="urn:microsoft.com/office/officeart/2005/8/layout/vList2"/>
    <dgm:cxn modelId="{FBC3B5AD-4465-4BB5-A7E4-7465148B478B}" srcId="{EB862440-D211-4A69-A83E-F87555FE323C}" destId="{50AE3D24-837C-4CF0-A90C-233E2B16B6C1}" srcOrd="0" destOrd="0" parTransId="{C9585EE0-CA98-4684-BA21-381574608839}" sibTransId="{6F6A2092-553C-4798-9CEE-0564189031CE}"/>
    <dgm:cxn modelId="{FB8C07BA-85C5-4EE0-94DB-82DDBF792419}" type="presOf" srcId="{4D7C9861-8810-4109-8EB3-8451F9966326}" destId="{CF8B6149-05B0-4EF1-BA9C-F963D02726B3}" srcOrd="0" destOrd="0" presId="urn:microsoft.com/office/officeart/2005/8/layout/vList2"/>
    <dgm:cxn modelId="{5C46A6C5-E48C-4574-8B37-F0EAB803E334}" srcId="{91989F4C-9296-44CF-B5B6-143EB8EA4093}" destId="{4D7C9861-8810-4109-8EB3-8451F9966326}" srcOrd="3" destOrd="0" parTransId="{77F9389B-B015-4216-A21B-CE747B8F7037}" sibTransId="{28755501-8F53-4193-8143-857C028F8BBC}"/>
    <dgm:cxn modelId="{1167D6F7-CC2C-4484-A2D4-C012B94AC806}" type="presOf" srcId="{0A7AF9C1-C705-4C4D-B747-0F3F332E91F2}" destId="{432CB542-6733-4659-A2DC-3387C81121A2}" srcOrd="0" destOrd="0" presId="urn:microsoft.com/office/officeart/2005/8/layout/vList2"/>
    <dgm:cxn modelId="{5DB5F2FD-4534-4568-B3CD-BD129B9872FC}" srcId="{91989F4C-9296-44CF-B5B6-143EB8EA4093}" destId="{0A7AF9C1-C705-4C4D-B747-0F3F332E91F2}" srcOrd="1" destOrd="0" parTransId="{731FF001-9796-4A2B-8D13-1627199DE5AF}" sibTransId="{17D69927-6E07-4B9D-88D1-7D3D1F7FC966}"/>
    <dgm:cxn modelId="{5E83449C-AF22-45F8-A716-B72DFF5711CB}" type="presParOf" srcId="{4E7B90CC-1E71-4EC5-90AF-98B93200D801}" destId="{B8A701A2-8157-411D-9821-62088C0FC56E}" srcOrd="0" destOrd="0" presId="urn:microsoft.com/office/officeart/2005/8/layout/vList2"/>
    <dgm:cxn modelId="{FADAD3FC-E22D-45DF-AB58-F06F7A8ABEDA}" type="presParOf" srcId="{4E7B90CC-1E71-4EC5-90AF-98B93200D801}" destId="{BA38DBFB-1E58-4043-82C0-9C5AFF8AC07B}" srcOrd="1" destOrd="0" presId="urn:microsoft.com/office/officeart/2005/8/layout/vList2"/>
    <dgm:cxn modelId="{FF83F494-1AF3-454A-B3D0-4D5C52E43A4C}" type="presParOf" srcId="{4E7B90CC-1E71-4EC5-90AF-98B93200D801}" destId="{432CB542-6733-4659-A2DC-3387C81121A2}" srcOrd="2" destOrd="0" presId="urn:microsoft.com/office/officeart/2005/8/layout/vList2"/>
    <dgm:cxn modelId="{312FA067-E5E9-4A78-B32C-AA47538D990C}" type="presParOf" srcId="{4E7B90CC-1E71-4EC5-90AF-98B93200D801}" destId="{09B68659-34B9-4131-8141-BE42732502FA}" srcOrd="3" destOrd="0" presId="urn:microsoft.com/office/officeart/2005/8/layout/vList2"/>
    <dgm:cxn modelId="{E24C94A1-87BC-41A6-AD53-8F20FC36EA53}" type="presParOf" srcId="{4E7B90CC-1E71-4EC5-90AF-98B93200D801}" destId="{488041DE-89A3-4774-8EA2-B7FAB1526A2F}" srcOrd="4" destOrd="0" presId="urn:microsoft.com/office/officeart/2005/8/layout/vList2"/>
    <dgm:cxn modelId="{C65B1C57-67C2-42EF-B48B-49E62CCF2BD3}" type="presParOf" srcId="{4E7B90CC-1E71-4EC5-90AF-98B93200D801}" destId="{E2ABFACC-C199-4A0A-828B-5BADB7E65B81}" srcOrd="5" destOrd="0" presId="urn:microsoft.com/office/officeart/2005/8/layout/vList2"/>
    <dgm:cxn modelId="{73341901-BF00-4C2B-9F58-A54B8968A411}" type="presParOf" srcId="{4E7B90CC-1E71-4EC5-90AF-98B93200D801}" destId="{CF8B6149-05B0-4EF1-BA9C-F963D02726B3}"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989F4C-9296-44CF-B5B6-143EB8EA409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F19F922-66A5-484B-B646-A6EEADA6DAE0}">
      <dgm:prSet/>
      <dgm:spPr/>
      <dgm:t>
        <a:bodyPr/>
        <a:lstStyle/>
        <a:p>
          <a:r>
            <a:rPr lang="en-GB" noProof="0" dirty="0"/>
            <a:t>With social relationships, I try to describe who are the main actors involved in the social process depending on the stage of the itinerary</a:t>
          </a:r>
        </a:p>
      </dgm:t>
    </dgm:pt>
    <dgm:pt modelId="{D056C987-ABE2-4F79-9B1D-917DF0E2B3E8}" type="parTrans" cxnId="{72478B87-4661-4B1B-80A9-A024DA87194D}">
      <dgm:prSet/>
      <dgm:spPr/>
      <dgm:t>
        <a:bodyPr/>
        <a:lstStyle/>
        <a:p>
          <a:endParaRPr lang="en-US"/>
        </a:p>
      </dgm:t>
    </dgm:pt>
    <dgm:pt modelId="{1A1A3C4C-25C4-4F28-840E-729E0C27CAC5}" type="sibTrans" cxnId="{72478B87-4661-4B1B-80A9-A024DA87194D}">
      <dgm:prSet/>
      <dgm:spPr/>
      <dgm:t>
        <a:bodyPr/>
        <a:lstStyle/>
        <a:p>
          <a:endParaRPr lang="en-US"/>
        </a:p>
      </dgm:t>
    </dgm:pt>
    <dgm:pt modelId="{8BB67026-2F41-42D6-B494-792FC249DBCA}">
      <dgm:prSet/>
      <dgm:spPr/>
      <dgm:t>
        <a:bodyPr/>
        <a:lstStyle/>
        <a:p>
          <a:r>
            <a:rPr lang="en-GB" noProof="0" dirty="0"/>
            <a:t>Where is the “area of uncertainty”?</a:t>
          </a:r>
        </a:p>
      </dgm:t>
    </dgm:pt>
    <dgm:pt modelId="{C69C73A7-0827-4680-9227-E57872F7CCBB}" type="parTrans" cxnId="{D656245C-8991-4BA5-A02B-601C32691950}">
      <dgm:prSet/>
      <dgm:spPr/>
      <dgm:t>
        <a:bodyPr/>
        <a:lstStyle/>
        <a:p>
          <a:endParaRPr lang="en-US"/>
        </a:p>
      </dgm:t>
    </dgm:pt>
    <dgm:pt modelId="{0C1CCCF8-391C-4BC3-8F9D-1EF2D4D85A0A}" type="sibTrans" cxnId="{D656245C-8991-4BA5-A02B-601C32691950}">
      <dgm:prSet/>
      <dgm:spPr/>
      <dgm:t>
        <a:bodyPr/>
        <a:lstStyle/>
        <a:p>
          <a:endParaRPr lang="en-US"/>
        </a:p>
      </dgm:t>
    </dgm:pt>
    <dgm:pt modelId="{36CD3A1D-05CA-411B-AE51-7C7A2C9A5F00}">
      <dgm:prSet/>
      <dgm:spPr/>
      <dgm:t>
        <a:bodyPr/>
        <a:lstStyle/>
        <a:p>
          <a:r>
            <a:rPr lang="en-GB" noProof="0" dirty="0"/>
            <a:t>What are the constraints which weigh on the social situation?</a:t>
          </a:r>
        </a:p>
      </dgm:t>
    </dgm:pt>
    <dgm:pt modelId="{F875F510-CB50-473D-B31E-095711CC7932}" type="parTrans" cxnId="{B55BB1D0-650C-4972-8775-F45FCE8CF00B}">
      <dgm:prSet/>
      <dgm:spPr/>
      <dgm:t>
        <a:bodyPr/>
        <a:lstStyle/>
        <a:p>
          <a:endParaRPr lang="en-US"/>
        </a:p>
      </dgm:t>
    </dgm:pt>
    <dgm:pt modelId="{6ED2EF2B-6D29-4266-8A8F-B3AC8013B319}" type="sibTrans" cxnId="{B55BB1D0-650C-4972-8775-F45FCE8CF00B}">
      <dgm:prSet/>
      <dgm:spPr/>
      <dgm:t>
        <a:bodyPr/>
        <a:lstStyle/>
        <a:p>
          <a:endParaRPr lang="en-US"/>
        </a:p>
      </dgm:t>
    </dgm:pt>
    <dgm:pt modelId="{C1710FA3-D784-48E5-AA94-FD19030DC817}">
      <dgm:prSet/>
      <dgm:spPr/>
      <dgm:t>
        <a:bodyPr/>
        <a:lstStyle/>
        <a:p>
          <a:r>
            <a:rPr lang="en-GB" b="1" noProof="0" dirty="0"/>
            <a:t>It is the level of practices, social strategies and constraints and potentiality</a:t>
          </a:r>
        </a:p>
      </dgm:t>
    </dgm:pt>
    <dgm:pt modelId="{9C1E7C94-6D40-4D58-A457-9613CA045343}" type="parTrans" cxnId="{6106B4E5-1806-42D6-AF1C-4984F1CE927E}">
      <dgm:prSet/>
      <dgm:spPr/>
      <dgm:t>
        <a:bodyPr/>
        <a:lstStyle/>
        <a:p>
          <a:endParaRPr lang="fr-FR"/>
        </a:p>
      </dgm:t>
    </dgm:pt>
    <dgm:pt modelId="{4101BECA-61E4-4A68-8492-7DD30A169D2D}" type="sibTrans" cxnId="{6106B4E5-1806-42D6-AF1C-4984F1CE927E}">
      <dgm:prSet/>
      <dgm:spPr/>
      <dgm:t>
        <a:bodyPr/>
        <a:lstStyle/>
        <a:p>
          <a:endParaRPr lang="fr-FR"/>
        </a:p>
      </dgm:t>
    </dgm:pt>
    <dgm:pt modelId="{6802FFE1-B07C-46D6-8D4E-D862F3919BE9}">
      <dgm:prSet/>
      <dgm:spPr/>
      <dgm:t>
        <a:bodyPr/>
        <a:lstStyle/>
        <a:p>
          <a:r>
            <a:rPr lang="en-GB" b="1" noProof="0" dirty="0"/>
            <a:t>My main question is how?</a:t>
          </a:r>
        </a:p>
      </dgm:t>
    </dgm:pt>
    <dgm:pt modelId="{76A23719-327C-42CD-B9C4-20DDBCBCB591}" type="parTrans" cxnId="{2BE07A91-1C9F-4E3E-9C36-2E4CFBB25605}">
      <dgm:prSet/>
      <dgm:spPr/>
      <dgm:t>
        <a:bodyPr/>
        <a:lstStyle/>
        <a:p>
          <a:endParaRPr lang="en-US"/>
        </a:p>
      </dgm:t>
    </dgm:pt>
    <dgm:pt modelId="{18C5C436-0324-412D-8048-D8EBAC53BB77}" type="sibTrans" cxnId="{2BE07A91-1C9F-4E3E-9C36-2E4CFBB25605}">
      <dgm:prSet/>
      <dgm:spPr/>
      <dgm:t>
        <a:bodyPr/>
        <a:lstStyle/>
        <a:p>
          <a:endParaRPr lang="en-US"/>
        </a:p>
      </dgm:t>
    </dgm:pt>
    <dgm:pt modelId="{2C8C9AD1-3191-474C-8E7E-DF61E02DA358}">
      <dgm:prSet/>
      <dgm:spPr/>
      <dgm:t>
        <a:bodyPr/>
        <a:lstStyle/>
        <a:p>
          <a:r>
            <a:rPr lang="en-GB" noProof="0" dirty="0"/>
            <a:t>Who is controlling this area?</a:t>
          </a:r>
        </a:p>
      </dgm:t>
    </dgm:pt>
    <dgm:pt modelId="{3AFAABD2-1688-403E-911B-CBD7F081F00D}" type="parTrans" cxnId="{1C487281-9441-48C6-B743-7DCE8ED4999D}">
      <dgm:prSet/>
      <dgm:spPr/>
      <dgm:t>
        <a:bodyPr/>
        <a:lstStyle/>
        <a:p>
          <a:endParaRPr lang="en-US"/>
        </a:p>
      </dgm:t>
    </dgm:pt>
    <dgm:pt modelId="{12D88368-84CC-4F0A-83D9-DE2FAE86188D}" type="sibTrans" cxnId="{1C487281-9441-48C6-B743-7DCE8ED4999D}">
      <dgm:prSet/>
      <dgm:spPr/>
      <dgm:t>
        <a:bodyPr/>
        <a:lstStyle/>
        <a:p>
          <a:endParaRPr lang="en-US"/>
        </a:p>
      </dgm:t>
    </dgm:pt>
    <dgm:pt modelId="{4E7B90CC-1E71-4EC5-90AF-98B93200D801}" type="pres">
      <dgm:prSet presAssocID="{91989F4C-9296-44CF-B5B6-143EB8EA4093}" presName="linear" presStyleCnt="0">
        <dgm:presLayoutVars>
          <dgm:animLvl val="lvl"/>
          <dgm:resizeHandles val="exact"/>
        </dgm:presLayoutVars>
      </dgm:prSet>
      <dgm:spPr/>
    </dgm:pt>
    <dgm:pt modelId="{A6677A88-E383-44FD-B1A2-B9BA59605822}" type="pres">
      <dgm:prSet presAssocID="{9F19F922-66A5-484B-B646-A6EEADA6DAE0}" presName="parentText" presStyleLbl="node1" presStyleIdx="0" presStyleCnt="1">
        <dgm:presLayoutVars>
          <dgm:chMax val="0"/>
          <dgm:bulletEnabled val="1"/>
        </dgm:presLayoutVars>
      </dgm:prSet>
      <dgm:spPr/>
    </dgm:pt>
    <dgm:pt modelId="{D0592446-5DE8-424C-B6C8-EA188D1A7CC4}" type="pres">
      <dgm:prSet presAssocID="{9F19F922-66A5-484B-B646-A6EEADA6DAE0}" presName="childText" presStyleLbl="revTx" presStyleIdx="0" presStyleCnt="1">
        <dgm:presLayoutVars>
          <dgm:bulletEnabled val="1"/>
        </dgm:presLayoutVars>
      </dgm:prSet>
      <dgm:spPr/>
    </dgm:pt>
  </dgm:ptLst>
  <dgm:cxnLst>
    <dgm:cxn modelId="{775B990E-FA0F-4206-86F2-9BBD7C4CD47B}" type="presOf" srcId="{91989F4C-9296-44CF-B5B6-143EB8EA4093}" destId="{4E7B90CC-1E71-4EC5-90AF-98B93200D801}" srcOrd="0" destOrd="0" presId="urn:microsoft.com/office/officeart/2005/8/layout/vList2"/>
    <dgm:cxn modelId="{E51D1415-FF88-4E0B-81F9-5B170EDE4D45}" type="presOf" srcId="{6802FFE1-B07C-46D6-8D4E-D862F3919BE9}" destId="{D0592446-5DE8-424C-B6C8-EA188D1A7CC4}" srcOrd="0" destOrd="4" presId="urn:microsoft.com/office/officeart/2005/8/layout/vList2"/>
    <dgm:cxn modelId="{D656245C-8991-4BA5-A02B-601C32691950}" srcId="{9F19F922-66A5-484B-B646-A6EEADA6DAE0}" destId="{8BB67026-2F41-42D6-B494-792FC249DBCA}" srcOrd="0" destOrd="0" parTransId="{C69C73A7-0827-4680-9227-E57872F7CCBB}" sibTransId="{0C1CCCF8-391C-4BC3-8F9D-1EF2D4D85A0A}"/>
    <dgm:cxn modelId="{15D0BB5E-40B9-4AC1-A713-2457029CCA56}" type="presOf" srcId="{36CD3A1D-05CA-411B-AE51-7C7A2C9A5F00}" destId="{D0592446-5DE8-424C-B6C8-EA188D1A7CC4}" srcOrd="0" destOrd="2" presId="urn:microsoft.com/office/officeart/2005/8/layout/vList2"/>
    <dgm:cxn modelId="{CF60634B-0D40-43EE-8FED-470EEE7F52F0}" type="presOf" srcId="{C1710FA3-D784-48E5-AA94-FD19030DC817}" destId="{D0592446-5DE8-424C-B6C8-EA188D1A7CC4}" srcOrd="0" destOrd="3" presId="urn:microsoft.com/office/officeart/2005/8/layout/vList2"/>
    <dgm:cxn modelId="{8D96404F-7925-4B7C-A96D-462EECF967EA}" type="presOf" srcId="{8BB67026-2F41-42D6-B494-792FC249DBCA}" destId="{D0592446-5DE8-424C-B6C8-EA188D1A7CC4}" srcOrd="0" destOrd="0" presId="urn:microsoft.com/office/officeart/2005/8/layout/vList2"/>
    <dgm:cxn modelId="{971AD74F-88CC-49B9-8A85-42722241428B}" type="presOf" srcId="{9F19F922-66A5-484B-B646-A6EEADA6DAE0}" destId="{A6677A88-E383-44FD-B1A2-B9BA59605822}" srcOrd="0" destOrd="0" presId="urn:microsoft.com/office/officeart/2005/8/layout/vList2"/>
    <dgm:cxn modelId="{1C487281-9441-48C6-B743-7DCE8ED4999D}" srcId="{9F19F922-66A5-484B-B646-A6EEADA6DAE0}" destId="{2C8C9AD1-3191-474C-8E7E-DF61E02DA358}" srcOrd="1" destOrd="0" parTransId="{3AFAABD2-1688-403E-911B-CBD7F081F00D}" sibTransId="{12D88368-84CC-4F0A-83D9-DE2FAE86188D}"/>
    <dgm:cxn modelId="{72478B87-4661-4B1B-80A9-A024DA87194D}" srcId="{91989F4C-9296-44CF-B5B6-143EB8EA4093}" destId="{9F19F922-66A5-484B-B646-A6EEADA6DAE0}" srcOrd="0" destOrd="0" parTransId="{D056C987-ABE2-4F79-9B1D-917DF0E2B3E8}" sibTransId="{1A1A3C4C-25C4-4F28-840E-729E0C27CAC5}"/>
    <dgm:cxn modelId="{C75FF78D-243A-439E-AB33-825FD7EE673D}" type="presOf" srcId="{2C8C9AD1-3191-474C-8E7E-DF61E02DA358}" destId="{D0592446-5DE8-424C-B6C8-EA188D1A7CC4}" srcOrd="0" destOrd="1" presId="urn:microsoft.com/office/officeart/2005/8/layout/vList2"/>
    <dgm:cxn modelId="{2BE07A91-1C9F-4E3E-9C36-2E4CFBB25605}" srcId="{9F19F922-66A5-484B-B646-A6EEADA6DAE0}" destId="{6802FFE1-B07C-46D6-8D4E-D862F3919BE9}" srcOrd="4" destOrd="0" parTransId="{76A23719-327C-42CD-B9C4-20DDBCBCB591}" sibTransId="{18C5C436-0324-412D-8048-D8EBAC53BB77}"/>
    <dgm:cxn modelId="{B55BB1D0-650C-4972-8775-F45FCE8CF00B}" srcId="{9F19F922-66A5-484B-B646-A6EEADA6DAE0}" destId="{36CD3A1D-05CA-411B-AE51-7C7A2C9A5F00}" srcOrd="2" destOrd="0" parTransId="{F875F510-CB50-473D-B31E-095711CC7932}" sibTransId="{6ED2EF2B-6D29-4266-8A8F-B3AC8013B319}"/>
    <dgm:cxn modelId="{6106B4E5-1806-42D6-AF1C-4984F1CE927E}" srcId="{9F19F922-66A5-484B-B646-A6EEADA6DAE0}" destId="{C1710FA3-D784-48E5-AA94-FD19030DC817}" srcOrd="3" destOrd="0" parTransId="{9C1E7C94-6D40-4D58-A457-9613CA045343}" sibTransId="{4101BECA-61E4-4A68-8492-7DD30A169D2D}"/>
    <dgm:cxn modelId="{41372F8D-BC36-4B14-8362-E10BEEB85CA8}" type="presParOf" srcId="{4E7B90CC-1E71-4EC5-90AF-98B93200D801}" destId="{A6677A88-E383-44FD-B1A2-B9BA59605822}" srcOrd="0" destOrd="0" presId="urn:microsoft.com/office/officeart/2005/8/layout/vList2"/>
    <dgm:cxn modelId="{53714E40-A3FD-42BB-BDA7-19DD018F2995}" type="presParOf" srcId="{4E7B90CC-1E71-4EC5-90AF-98B93200D801}" destId="{D0592446-5DE8-424C-B6C8-EA188D1A7CC4}"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2F3C88-43EF-4D0A-87C5-94BABBFB1B2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59DA372-8163-4E55-98B8-397EE960DAB0}">
      <dgm:prSet/>
      <dgm:spPr/>
      <dgm:t>
        <a:bodyPr/>
        <a:lstStyle/>
        <a:p>
          <a:r>
            <a:rPr lang="en-GB" noProof="0" dirty="0"/>
            <a:t>It is the world of representations in which opinions, values, symbolic meanings, and perception of reality are found</a:t>
          </a:r>
        </a:p>
      </dgm:t>
    </dgm:pt>
    <dgm:pt modelId="{25662878-52DF-4AFB-823A-1A708DC92A47}" type="parTrans" cxnId="{028B6183-513A-43C9-8DCF-6B744751A467}">
      <dgm:prSet/>
      <dgm:spPr/>
      <dgm:t>
        <a:bodyPr/>
        <a:lstStyle/>
        <a:p>
          <a:endParaRPr lang="en-GB" noProof="0" dirty="0"/>
        </a:p>
      </dgm:t>
    </dgm:pt>
    <dgm:pt modelId="{FA9FB130-5A67-4D0D-B09C-3564859BDE3D}" type="sibTrans" cxnId="{028B6183-513A-43C9-8DCF-6B744751A467}">
      <dgm:prSet/>
      <dgm:spPr/>
      <dgm:t>
        <a:bodyPr/>
        <a:lstStyle/>
        <a:p>
          <a:endParaRPr lang="en-GB" noProof="0" dirty="0"/>
        </a:p>
      </dgm:t>
    </dgm:pt>
    <dgm:pt modelId="{E359505F-E17F-4AB7-9002-EDF1975AD6A4}">
      <dgm:prSet/>
      <dgm:spPr/>
      <dgm:t>
        <a:bodyPr/>
        <a:lstStyle/>
        <a:p>
          <a:r>
            <a:rPr lang="en-GB" noProof="0" dirty="0"/>
            <a:t>It is the main level by which I discover what the actors’ meanings of life are, how they build their identity (cf. life cycle method)</a:t>
          </a:r>
        </a:p>
      </dgm:t>
    </dgm:pt>
    <dgm:pt modelId="{391B3327-0BE9-497B-AA7B-7FF65570AF60}" type="parTrans" cxnId="{F1764267-BDE1-44DE-9A28-A06DC4234733}">
      <dgm:prSet/>
      <dgm:spPr/>
      <dgm:t>
        <a:bodyPr/>
        <a:lstStyle/>
        <a:p>
          <a:endParaRPr lang="en-GB" noProof="0" dirty="0"/>
        </a:p>
      </dgm:t>
    </dgm:pt>
    <dgm:pt modelId="{D87F19F8-7237-45EB-98C0-38B720228FBE}" type="sibTrans" cxnId="{F1764267-BDE1-44DE-9A28-A06DC4234733}">
      <dgm:prSet/>
      <dgm:spPr/>
      <dgm:t>
        <a:bodyPr/>
        <a:lstStyle/>
        <a:p>
          <a:endParaRPr lang="en-GB" noProof="0" dirty="0"/>
        </a:p>
      </dgm:t>
    </dgm:pt>
    <dgm:pt modelId="{F8B9B5C5-C020-41ED-BBCA-4A2C15BC5239}">
      <dgm:prSet/>
      <dgm:spPr/>
      <dgm:t>
        <a:bodyPr/>
        <a:lstStyle/>
        <a:p>
          <a:r>
            <a:rPr lang="en-GB" b="1" noProof="0" dirty="0">
              <a:solidFill>
                <a:schemeClr val="tx1"/>
              </a:solidFill>
            </a:rPr>
            <a:t>Most often I find that there is a gap between the world of representations and that of practices</a:t>
          </a:r>
        </a:p>
      </dgm:t>
    </dgm:pt>
    <dgm:pt modelId="{4687BB3B-4917-44F4-9D76-ABB48D310823}" type="parTrans" cxnId="{413BFF9E-2DCD-4E8D-B8B1-17184788BB0B}">
      <dgm:prSet/>
      <dgm:spPr/>
      <dgm:t>
        <a:bodyPr/>
        <a:lstStyle/>
        <a:p>
          <a:endParaRPr lang="en-GB" noProof="0" dirty="0"/>
        </a:p>
      </dgm:t>
    </dgm:pt>
    <dgm:pt modelId="{A6393F5B-4419-4534-8778-3C850DADC94A}" type="sibTrans" cxnId="{413BFF9E-2DCD-4E8D-B8B1-17184788BB0B}">
      <dgm:prSet/>
      <dgm:spPr/>
      <dgm:t>
        <a:bodyPr/>
        <a:lstStyle/>
        <a:p>
          <a:endParaRPr lang="en-GB" noProof="0" dirty="0"/>
        </a:p>
      </dgm:t>
    </dgm:pt>
    <dgm:pt modelId="{D6ED5543-8989-4751-BDC0-ECB83C8CF8E0}">
      <dgm:prSet/>
      <dgm:spPr/>
      <dgm:t>
        <a:bodyPr/>
        <a:lstStyle/>
        <a:p>
          <a:r>
            <a:rPr lang="en-GB" b="1" noProof="0" dirty="0">
              <a:solidFill>
                <a:schemeClr val="tx1"/>
              </a:solidFill>
            </a:rPr>
            <a:t>I explain this gap by the existence of the material, social or symbolic constraints</a:t>
          </a:r>
        </a:p>
      </dgm:t>
    </dgm:pt>
    <dgm:pt modelId="{78648B6F-9496-460E-B1F5-CF1E4E7140B8}" type="parTrans" cxnId="{298574C8-9D9D-440B-B46D-793B6103E89D}">
      <dgm:prSet/>
      <dgm:spPr/>
      <dgm:t>
        <a:bodyPr/>
        <a:lstStyle/>
        <a:p>
          <a:endParaRPr lang="en-GB" noProof="0" dirty="0"/>
        </a:p>
      </dgm:t>
    </dgm:pt>
    <dgm:pt modelId="{A45BF154-7092-4C0B-9296-DD548C365831}" type="sibTrans" cxnId="{298574C8-9D9D-440B-B46D-793B6103E89D}">
      <dgm:prSet/>
      <dgm:spPr/>
      <dgm:t>
        <a:bodyPr/>
        <a:lstStyle/>
        <a:p>
          <a:endParaRPr lang="en-GB" noProof="0" dirty="0"/>
        </a:p>
      </dgm:t>
    </dgm:pt>
    <dgm:pt modelId="{CC0878A2-B4A4-4A1A-9EE1-F761C630F96D}">
      <dgm:prSet/>
      <dgm:spPr/>
      <dgm:t>
        <a:bodyPr/>
        <a:lstStyle/>
        <a:p>
          <a:r>
            <a:rPr lang="en-GB" noProof="0" dirty="0"/>
            <a:t>That is why the world of representation is most often interpreted as a way to justify social action than as a “triggering event” of action. </a:t>
          </a:r>
        </a:p>
      </dgm:t>
    </dgm:pt>
    <dgm:pt modelId="{684348AC-8F42-48B3-BAA4-A6099F22DABF}" type="parTrans" cxnId="{472130B3-D9D1-422E-A7A3-B1CCE21F0BC6}">
      <dgm:prSet/>
      <dgm:spPr/>
      <dgm:t>
        <a:bodyPr/>
        <a:lstStyle/>
        <a:p>
          <a:endParaRPr lang="en-GB" noProof="0" dirty="0"/>
        </a:p>
      </dgm:t>
    </dgm:pt>
    <dgm:pt modelId="{8C8B6896-1E70-4CFC-8986-835284C52379}" type="sibTrans" cxnId="{472130B3-D9D1-422E-A7A3-B1CCE21F0BC6}">
      <dgm:prSet/>
      <dgm:spPr/>
      <dgm:t>
        <a:bodyPr/>
        <a:lstStyle/>
        <a:p>
          <a:endParaRPr lang="en-GB" noProof="0" dirty="0"/>
        </a:p>
      </dgm:t>
    </dgm:pt>
    <dgm:pt modelId="{5795C80B-614E-4826-8C66-A3D7BDA203E4}">
      <dgm:prSet/>
      <dgm:spPr/>
      <dgm:t>
        <a:bodyPr/>
        <a:lstStyle/>
        <a:p>
          <a:r>
            <a:rPr lang="en-GB" b="1" noProof="0" dirty="0">
              <a:solidFill>
                <a:schemeClr val="bg1"/>
              </a:solidFill>
            </a:rPr>
            <a:t>When searching for understanding</a:t>
          </a:r>
          <a:r>
            <a:rPr lang="en-GB" b="1" noProof="0" dirty="0">
              <a:solidFill>
                <a:schemeClr val="tx1"/>
              </a:solidFill>
            </a:rPr>
            <a:t> representations</a:t>
          </a:r>
          <a:r>
            <a:rPr lang="en-GB" b="1" noProof="0" dirty="0">
              <a:solidFill>
                <a:schemeClr val="bg1"/>
              </a:solidFill>
            </a:rPr>
            <a:t>,</a:t>
          </a:r>
          <a:r>
            <a:rPr lang="en-GB" b="1" noProof="0" dirty="0">
              <a:solidFill>
                <a:schemeClr val="tx1"/>
              </a:solidFill>
            </a:rPr>
            <a:t> </a:t>
          </a:r>
          <a:r>
            <a:rPr lang="en-GB" b="1" noProof="0" dirty="0">
              <a:solidFill>
                <a:schemeClr val="bg1"/>
              </a:solidFill>
            </a:rPr>
            <a:t>my</a:t>
          </a:r>
          <a:r>
            <a:rPr lang="en-GB" b="1" noProof="0" dirty="0">
              <a:solidFill>
                <a:schemeClr val="tx1"/>
              </a:solidFill>
            </a:rPr>
            <a:t> main question is why?</a:t>
          </a:r>
        </a:p>
      </dgm:t>
    </dgm:pt>
    <dgm:pt modelId="{7A3DCC8D-D248-4E5D-916E-F819CAE3F0A4}" type="parTrans" cxnId="{B7DC6F71-35F7-45AD-88AB-2A292319D589}">
      <dgm:prSet/>
      <dgm:spPr/>
      <dgm:t>
        <a:bodyPr/>
        <a:lstStyle/>
        <a:p>
          <a:endParaRPr lang="en-GB" noProof="0" dirty="0"/>
        </a:p>
      </dgm:t>
    </dgm:pt>
    <dgm:pt modelId="{79F1B659-E3F5-49A3-AE42-24F63F13F243}" type="sibTrans" cxnId="{B7DC6F71-35F7-45AD-88AB-2A292319D589}">
      <dgm:prSet/>
      <dgm:spPr/>
      <dgm:t>
        <a:bodyPr/>
        <a:lstStyle/>
        <a:p>
          <a:endParaRPr lang="en-GB" noProof="0" dirty="0"/>
        </a:p>
      </dgm:t>
    </dgm:pt>
    <dgm:pt modelId="{F1832760-AF9D-4DD2-BB0F-A929C04C76F3}">
      <dgm:prSet/>
      <dgm:spPr/>
      <dgm:t>
        <a:bodyPr/>
        <a:lstStyle/>
        <a:p>
          <a:r>
            <a:rPr lang="en-GB" noProof="0" dirty="0"/>
            <a:t>There are some exceptions such as “activist”, “believer” or “entrepreneur” actors, for whom the imagination is very important in helping to trigger action.</a:t>
          </a:r>
        </a:p>
      </dgm:t>
    </dgm:pt>
    <dgm:pt modelId="{C889FB1E-E243-44E4-8E48-C856E8519D97}" type="parTrans" cxnId="{59EED9F7-487F-4208-A47D-E7F050F1E5B6}">
      <dgm:prSet/>
      <dgm:spPr/>
      <dgm:t>
        <a:bodyPr/>
        <a:lstStyle/>
        <a:p>
          <a:endParaRPr lang="en-GB" noProof="0" dirty="0"/>
        </a:p>
      </dgm:t>
    </dgm:pt>
    <dgm:pt modelId="{BA728FAC-C59F-427F-8488-836A5E202501}" type="sibTrans" cxnId="{59EED9F7-487F-4208-A47D-E7F050F1E5B6}">
      <dgm:prSet/>
      <dgm:spPr/>
      <dgm:t>
        <a:bodyPr/>
        <a:lstStyle/>
        <a:p>
          <a:endParaRPr lang="en-GB" noProof="0" dirty="0"/>
        </a:p>
      </dgm:t>
    </dgm:pt>
    <dgm:pt modelId="{95F62A9B-0C20-4635-B8D5-58D3A94BB677}" type="pres">
      <dgm:prSet presAssocID="{C12F3C88-43EF-4D0A-87C5-94BABBFB1B2A}" presName="linear" presStyleCnt="0">
        <dgm:presLayoutVars>
          <dgm:animLvl val="lvl"/>
          <dgm:resizeHandles val="exact"/>
        </dgm:presLayoutVars>
      </dgm:prSet>
      <dgm:spPr/>
    </dgm:pt>
    <dgm:pt modelId="{13DFD85D-06ED-4CF8-B0BE-2619B93A685F}" type="pres">
      <dgm:prSet presAssocID="{B59DA372-8163-4E55-98B8-397EE960DAB0}" presName="parentText" presStyleLbl="node1" presStyleIdx="0" presStyleCnt="7">
        <dgm:presLayoutVars>
          <dgm:chMax val="0"/>
          <dgm:bulletEnabled val="1"/>
        </dgm:presLayoutVars>
      </dgm:prSet>
      <dgm:spPr/>
    </dgm:pt>
    <dgm:pt modelId="{F175EA0B-49D1-434E-AF21-6120CB3A3C9F}" type="pres">
      <dgm:prSet presAssocID="{FA9FB130-5A67-4D0D-B09C-3564859BDE3D}" presName="spacer" presStyleCnt="0"/>
      <dgm:spPr/>
    </dgm:pt>
    <dgm:pt modelId="{35430467-14C4-4121-AF40-4FB6C52BED47}" type="pres">
      <dgm:prSet presAssocID="{E359505F-E17F-4AB7-9002-EDF1975AD6A4}" presName="parentText" presStyleLbl="node1" presStyleIdx="1" presStyleCnt="7">
        <dgm:presLayoutVars>
          <dgm:chMax val="0"/>
          <dgm:bulletEnabled val="1"/>
        </dgm:presLayoutVars>
      </dgm:prSet>
      <dgm:spPr/>
    </dgm:pt>
    <dgm:pt modelId="{815EBD95-DBD6-4F98-816B-419246AF1C76}" type="pres">
      <dgm:prSet presAssocID="{D87F19F8-7237-45EB-98C0-38B720228FBE}" presName="spacer" presStyleCnt="0"/>
      <dgm:spPr/>
    </dgm:pt>
    <dgm:pt modelId="{47E0F07C-D5AE-4D60-A6C0-FBAF817BEF3E}" type="pres">
      <dgm:prSet presAssocID="{F8B9B5C5-C020-41ED-BBCA-4A2C15BC5239}" presName="parentText" presStyleLbl="node1" presStyleIdx="2" presStyleCnt="7">
        <dgm:presLayoutVars>
          <dgm:chMax val="0"/>
          <dgm:bulletEnabled val="1"/>
        </dgm:presLayoutVars>
      </dgm:prSet>
      <dgm:spPr/>
    </dgm:pt>
    <dgm:pt modelId="{977FA25F-A499-4E3A-B055-1DDEA4362505}" type="pres">
      <dgm:prSet presAssocID="{A6393F5B-4419-4534-8778-3C850DADC94A}" presName="spacer" presStyleCnt="0"/>
      <dgm:spPr/>
    </dgm:pt>
    <dgm:pt modelId="{B8221D6C-4AE7-4B3B-A2C3-3096FA2ACEEA}" type="pres">
      <dgm:prSet presAssocID="{D6ED5543-8989-4751-BDC0-ECB83C8CF8E0}" presName="parentText" presStyleLbl="node1" presStyleIdx="3" presStyleCnt="7">
        <dgm:presLayoutVars>
          <dgm:chMax val="0"/>
          <dgm:bulletEnabled val="1"/>
        </dgm:presLayoutVars>
      </dgm:prSet>
      <dgm:spPr/>
    </dgm:pt>
    <dgm:pt modelId="{784C5522-2CFB-4900-8317-2EE4E9E1E11D}" type="pres">
      <dgm:prSet presAssocID="{A45BF154-7092-4C0B-9296-DD548C365831}" presName="spacer" presStyleCnt="0"/>
      <dgm:spPr/>
    </dgm:pt>
    <dgm:pt modelId="{E92C677B-08EA-434F-A98F-8EEA17B9DC35}" type="pres">
      <dgm:prSet presAssocID="{CC0878A2-B4A4-4A1A-9EE1-F761C630F96D}" presName="parentText" presStyleLbl="node1" presStyleIdx="4" presStyleCnt="7" custLinFactY="-3451" custLinFactNeighborX="9" custLinFactNeighborY="-100000">
        <dgm:presLayoutVars>
          <dgm:chMax val="0"/>
          <dgm:bulletEnabled val="1"/>
        </dgm:presLayoutVars>
      </dgm:prSet>
      <dgm:spPr/>
    </dgm:pt>
    <dgm:pt modelId="{10B914A2-93DA-429C-BF83-C71956568176}" type="pres">
      <dgm:prSet presAssocID="{8C8B6896-1E70-4CFC-8986-835284C52379}" presName="spacer" presStyleCnt="0"/>
      <dgm:spPr/>
    </dgm:pt>
    <dgm:pt modelId="{C1D7AC7F-9F4B-46E4-9045-D917C0B6C625}" type="pres">
      <dgm:prSet presAssocID="{F1832760-AF9D-4DD2-BB0F-A929C04C76F3}" presName="parentText" presStyleLbl="node1" presStyleIdx="5" presStyleCnt="7">
        <dgm:presLayoutVars>
          <dgm:chMax val="0"/>
          <dgm:bulletEnabled val="1"/>
        </dgm:presLayoutVars>
      </dgm:prSet>
      <dgm:spPr/>
    </dgm:pt>
    <dgm:pt modelId="{884B82AF-2CCB-440D-B657-5D631E1F78BC}" type="pres">
      <dgm:prSet presAssocID="{BA728FAC-C59F-427F-8488-836A5E202501}" presName="spacer" presStyleCnt="0"/>
      <dgm:spPr/>
    </dgm:pt>
    <dgm:pt modelId="{F3558753-E7FC-4ABC-B26C-285FC2CCF6B2}" type="pres">
      <dgm:prSet presAssocID="{5795C80B-614E-4826-8C66-A3D7BDA203E4}" presName="parentText" presStyleLbl="node1" presStyleIdx="6" presStyleCnt="7" custLinFactNeighborX="9" custLinFactNeighborY="24199">
        <dgm:presLayoutVars>
          <dgm:chMax val="0"/>
          <dgm:bulletEnabled val="1"/>
        </dgm:presLayoutVars>
      </dgm:prSet>
      <dgm:spPr/>
    </dgm:pt>
  </dgm:ptLst>
  <dgm:cxnLst>
    <dgm:cxn modelId="{B3387805-B036-4863-B8C9-784CFC809B45}" type="presOf" srcId="{F1832760-AF9D-4DD2-BB0F-A929C04C76F3}" destId="{C1D7AC7F-9F4B-46E4-9045-D917C0B6C625}" srcOrd="0" destOrd="0" presId="urn:microsoft.com/office/officeart/2005/8/layout/vList2"/>
    <dgm:cxn modelId="{E7C4DE66-49DF-45EA-9570-C086297FFC57}" type="presOf" srcId="{B59DA372-8163-4E55-98B8-397EE960DAB0}" destId="{13DFD85D-06ED-4CF8-B0BE-2619B93A685F}" srcOrd="0" destOrd="0" presId="urn:microsoft.com/office/officeart/2005/8/layout/vList2"/>
    <dgm:cxn modelId="{F1764267-BDE1-44DE-9A28-A06DC4234733}" srcId="{C12F3C88-43EF-4D0A-87C5-94BABBFB1B2A}" destId="{E359505F-E17F-4AB7-9002-EDF1975AD6A4}" srcOrd="1" destOrd="0" parTransId="{391B3327-0BE9-497B-AA7B-7FF65570AF60}" sibTransId="{D87F19F8-7237-45EB-98C0-38B720228FBE}"/>
    <dgm:cxn modelId="{446C876E-3311-4ED6-987A-71FE9F37BAD5}" type="presOf" srcId="{5795C80B-614E-4826-8C66-A3D7BDA203E4}" destId="{F3558753-E7FC-4ABC-B26C-285FC2CCF6B2}" srcOrd="0" destOrd="0" presId="urn:microsoft.com/office/officeart/2005/8/layout/vList2"/>
    <dgm:cxn modelId="{B7DC6F71-35F7-45AD-88AB-2A292319D589}" srcId="{C12F3C88-43EF-4D0A-87C5-94BABBFB1B2A}" destId="{5795C80B-614E-4826-8C66-A3D7BDA203E4}" srcOrd="6" destOrd="0" parTransId="{7A3DCC8D-D248-4E5D-916E-F819CAE3F0A4}" sibTransId="{79F1B659-E3F5-49A3-AE42-24F63F13F243}"/>
    <dgm:cxn modelId="{028B6183-513A-43C9-8DCF-6B744751A467}" srcId="{C12F3C88-43EF-4D0A-87C5-94BABBFB1B2A}" destId="{B59DA372-8163-4E55-98B8-397EE960DAB0}" srcOrd="0" destOrd="0" parTransId="{25662878-52DF-4AFB-823A-1A708DC92A47}" sibTransId="{FA9FB130-5A67-4D0D-B09C-3564859BDE3D}"/>
    <dgm:cxn modelId="{0DABAD85-9B7E-4A8F-B7E8-2BBD2FD8A328}" type="presOf" srcId="{F8B9B5C5-C020-41ED-BBCA-4A2C15BC5239}" destId="{47E0F07C-D5AE-4D60-A6C0-FBAF817BEF3E}" srcOrd="0" destOrd="0" presId="urn:microsoft.com/office/officeart/2005/8/layout/vList2"/>
    <dgm:cxn modelId="{413BFF9E-2DCD-4E8D-B8B1-17184788BB0B}" srcId="{C12F3C88-43EF-4D0A-87C5-94BABBFB1B2A}" destId="{F8B9B5C5-C020-41ED-BBCA-4A2C15BC5239}" srcOrd="2" destOrd="0" parTransId="{4687BB3B-4917-44F4-9D76-ABB48D310823}" sibTransId="{A6393F5B-4419-4534-8778-3C850DADC94A}"/>
    <dgm:cxn modelId="{EC2E9AAB-902C-44F8-89F2-EDA1E016AE65}" type="presOf" srcId="{CC0878A2-B4A4-4A1A-9EE1-F761C630F96D}" destId="{E92C677B-08EA-434F-A98F-8EEA17B9DC35}" srcOrd="0" destOrd="0" presId="urn:microsoft.com/office/officeart/2005/8/layout/vList2"/>
    <dgm:cxn modelId="{472130B3-D9D1-422E-A7A3-B1CCE21F0BC6}" srcId="{C12F3C88-43EF-4D0A-87C5-94BABBFB1B2A}" destId="{CC0878A2-B4A4-4A1A-9EE1-F761C630F96D}" srcOrd="4" destOrd="0" parTransId="{684348AC-8F42-48B3-BAA4-A6099F22DABF}" sibTransId="{8C8B6896-1E70-4CFC-8986-835284C52379}"/>
    <dgm:cxn modelId="{6EC473BD-975E-4C57-80D4-C5C70DF275C8}" type="presOf" srcId="{D6ED5543-8989-4751-BDC0-ECB83C8CF8E0}" destId="{B8221D6C-4AE7-4B3B-A2C3-3096FA2ACEEA}" srcOrd="0" destOrd="0" presId="urn:microsoft.com/office/officeart/2005/8/layout/vList2"/>
    <dgm:cxn modelId="{298574C8-9D9D-440B-B46D-793B6103E89D}" srcId="{C12F3C88-43EF-4D0A-87C5-94BABBFB1B2A}" destId="{D6ED5543-8989-4751-BDC0-ECB83C8CF8E0}" srcOrd="3" destOrd="0" parTransId="{78648B6F-9496-460E-B1F5-CF1E4E7140B8}" sibTransId="{A45BF154-7092-4C0B-9296-DD548C365831}"/>
    <dgm:cxn modelId="{65E4F5D0-5214-46FD-A8D2-251AC8EC0A66}" type="presOf" srcId="{E359505F-E17F-4AB7-9002-EDF1975AD6A4}" destId="{35430467-14C4-4121-AF40-4FB6C52BED47}" srcOrd="0" destOrd="0" presId="urn:microsoft.com/office/officeart/2005/8/layout/vList2"/>
    <dgm:cxn modelId="{DFA633DA-1AFC-4701-862D-8237D4FFD908}" type="presOf" srcId="{C12F3C88-43EF-4D0A-87C5-94BABBFB1B2A}" destId="{95F62A9B-0C20-4635-B8D5-58D3A94BB677}" srcOrd="0" destOrd="0" presId="urn:microsoft.com/office/officeart/2005/8/layout/vList2"/>
    <dgm:cxn modelId="{59EED9F7-487F-4208-A47D-E7F050F1E5B6}" srcId="{C12F3C88-43EF-4D0A-87C5-94BABBFB1B2A}" destId="{F1832760-AF9D-4DD2-BB0F-A929C04C76F3}" srcOrd="5" destOrd="0" parTransId="{C889FB1E-E243-44E4-8E48-C856E8519D97}" sibTransId="{BA728FAC-C59F-427F-8488-836A5E202501}"/>
    <dgm:cxn modelId="{96F1CF39-81C5-4040-86BA-72544F46832E}" type="presParOf" srcId="{95F62A9B-0C20-4635-B8D5-58D3A94BB677}" destId="{13DFD85D-06ED-4CF8-B0BE-2619B93A685F}" srcOrd="0" destOrd="0" presId="urn:microsoft.com/office/officeart/2005/8/layout/vList2"/>
    <dgm:cxn modelId="{1BC99E55-BAE7-4197-84EC-5E57FBB41704}" type="presParOf" srcId="{95F62A9B-0C20-4635-B8D5-58D3A94BB677}" destId="{F175EA0B-49D1-434E-AF21-6120CB3A3C9F}" srcOrd="1" destOrd="0" presId="urn:microsoft.com/office/officeart/2005/8/layout/vList2"/>
    <dgm:cxn modelId="{721ACA37-3C13-4260-9C4C-DDB844FCDBCB}" type="presParOf" srcId="{95F62A9B-0C20-4635-B8D5-58D3A94BB677}" destId="{35430467-14C4-4121-AF40-4FB6C52BED47}" srcOrd="2" destOrd="0" presId="urn:microsoft.com/office/officeart/2005/8/layout/vList2"/>
    <dgm:cxn modelId="{AE162DC6-A493-4828-99BD-88EDC654F9B5}" type="presParOf" srcId="{95F62A9B-0C20-4635-B8D5-58D3A94BB677}" destId="{815EBD95-DBD6-4F98-816B-419246AF1C76}" srcOrd="3" destOrd="0" presId="urn:microsoft.com/office/officeart/2005/8/layout/vList2"/>
    <dgm:cxn modelId="{D7A70544-1E56-4D05-8879-77C5770DD12F}" type="presParOf" srcId="{95F62A9B-0C20-4635-B8D5-58D3A94BB677}" destId="{47E0F07C-D5AE-4D60-A6C0-FBAF817BEF3E}" srcOrd="4" destOrd="0" presId="urn:microsoft.com/office/officeart/2005/8/layout/vList2"/>
    <dgm:cxn modelId="{E036D1EA-1E76-4049-96F4-BC01A50DAF30}" type="presParOf" srcId="{95F62A9B-0C20-4635-B8D5-58D3A94BB677}" destId="{977FA25F-A499-4E3A-B055-1DDEA4362505}" srcOrd="5" destOrd="0" presId="urn:microsoft.com/office/officeart/2005/8/layout/vList2"/>
    <dgm:cxn modelId="{FF5217E6-0872-4EFC-B7B5-CB378BE0AF7C}" type="presParOf" srcId="{95F62A9B-0C20-4635-B8D5-58D3A94BB677}" destId="{B8221D6C-4AE7-4B3B-A2C3-3096FA2ACEEA}" srcOrd="6" destOrd="0" presId="urn:microsoft.com/office/officeart/2005/8/layout/vList2"/>
    <dgm:cxn modelId="{5C18EE72-48CB-4AA7-99A4-A1EF6399B2C6}" type="presParOf" srcId="{95F62A9B-0C20-4635-B8D5-58D3A94BB677}" destId="{784C5522-2CFB-4900-8317-2EE4E9E1E11D}" srcOrd="7" destOrd="0" presId="urn:microsoft.com/office/officeart/2005/8/layout/vList2"/>
    <dgm:cxn modelId="{D7CD7BBE-3DFE-408D-80E3-0BDCAFC2A456}" type="presParOf" srcId="{95F62A9B-0C20-4635-B8D5-58D3A94BB677}" destId="{E92C677B-08EA-434F-A98F-8EEA17B9DC35}" srcOrd="8" destOrd="0" presId="urn:microsoft.com/office/officeart/2005/8/layout/vList2"/>
    <dgm:cxn modelId="{908DDF09-1EE4-4E18-B7DE-4F999371644D}" type="presParOf" srcId="{95F62A9B-0C20-4635-B8D5-58D3A94BB677}" destId="{10B914A2-93DA-429C-BF83-C71956568176}" srcOrd="9" destOrd="0" presId="urn:microsoft.com/office/officeart/2005/8/layout/vList2"/>
    <dgm:cxn modelId="{0CA966FC-0049-42DC-A5F9-9CA02F8282DE}" type="presParOf" srcId="{95F62A9B-0C20-4635-B8D5-58D3A94BB677}" destId="{C1D7AC7F-9F4B-46E4-9045-D917C0B6C625}" srcOrd="10" destOrd="0" presId="urn:microsoft.com/office/officeart/2005/8/layout/vList2"/>
    <dgm:cxn modelId="{53FB0FFB-958A-4349-A9FF-55BD532AA405}" type="presParOf" srcId="{95F62A9B-0C20-4635-B8D5-58D3A94BB677}" destId="{884B82AF-2CCB-440D-B657-5D631E1F78BC}" srcOrd="11" destOrd="0" presId="urn:microsoft.com/office/officeart/2005/8/layout/vList2"/>
    <dgm:cxn modelId="{3D3107F9-A6AB-419E-9500-E514A2F7966F}" type="presParOf" srcId="{95F62A9B-0C20-4635-B8D5-58D3A94BB677}" destId="{F3558753-E7FC-4ABC-B26C-285FC2CCF6B2}"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B1F630-401A-4378-8A99-8AB1CC6A2FC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76E64838-BBA5-46FB-A22D-724089691896}">
      <dgm:prSet/>
      <dgm:spPr/>
      <dgm:t>
        <a:bodyPr/>
        <a:lstStyle/>
        <a:p>
          <a:r>
            <a:rPr lang="fr-FR" dirty="0"/>
            <a:t>The 5 </a:t>
          </a:r>
          <a:r>
            <a:rPr lang="fr-FR" dirty="0" err="1"/>
            <a:t>m</a:t>
          </a:r>
          <a:r>
            <a:rPr lang="fr-FR" b="1" dirty="0" err="1"/>
            <a:t>aterials</a:t>
          </a:r>
          <a:r>
            <a:rPr lang="fr-FR" b="1" dirty="0"/>
            <a:t> </a:t>
          </a:r>
          <a:r>
            <a:rPr lang="fr-FR" dirty="0"/>
            <a:t>constraints</a:t>
          </a:r>
          <a:endParaRPr lang="en-US" dirty="0"/>
        </a:p>
      </dgm:t>
    </dgm:pt>
    <dgm:pt modelId="{9A08A8A1-A74A-443C-B26D-3A9F72B0ABF4}" type="parTrans" cxnId="{6D1BE4E8-609C-4DEA-8161-DB6E0EC2BDF0}">
      <dgm:prSet/>
      <dgm:spPr/>
      <dgm:t>
        <a:bodyPr/>
        <a:lstStyle/>
        <a:p>
          <a:endParaRPr lang="en-US"/>
        </a:p>
      </dgm:t>
    </dgm:pt>
    <dgm:pt modelId="{CDA1268A-E2E3-4C60-B0B1-6166999C091F}" type="sibTrans" cxnId="{6D1BE4E8-609C-4DEA-8161-DB6E0EC2BDF0}">
      <dgm:prSet/>
      <dgm:spPr/>
      <dgm:t>
        <a:bodyPr/>
        <a:lstStyle/>
        <a:p>
          <a:endParaRPr lang="en-US"/>
        </a:p>
      </dgm:t>
    </dgm:pt>
    <dgm:pt modelId="{93EAB7CA-9976-4499-84D5-334F02DD76AD}">
      <dgm:prSet/>
      <dgm:spPr/>
      <dgm:t>
        <a:bodyPr/>
        <a:lstStyle/>
        <a:p>
          <a:r>
            <a:rPr lang="en-GB" b="1" noProof="0" dirty="0"/>
            <a:t>Time</a:t>
          </a:r>
          <a:r>
            <a:rPr lang="en-GB" noProof="0" dirty="0"/>
            <a:t>: Does the proposed change save time or waste time? </a:t>
          </a:r>
        </a:p>
      </dgm:t>
    </dgm:pt>
    <dgm:pt modelId="{49C0937C-A7B5-4D02-98B6-31343CB56041}" type="parTrans" cxnId="{F08EC788-1187-45A2-904F-DD8F0DC883C4}">
      <dgm:prSet/>
      <dgm:spPr/>
      <dgm:t>
        <a:bodyPr/>
        <a:lstStyle/>
        <a:p>
          <a:endParaRPr lang="en-US"/>
        </a:p>
      </dgm:t>
    </dgm:pt>
    <dgm:pt modelId="{EF52AE84-EAEE-4AE5-97C8-275E21E23B8C}" type="sibTrans" cxnId="{F08EC788-1187-45A2-904F-DD8F0DC883C4}">
      <dgm:prSet/>
      <dgm:spPr/>
      <dgm:t>
        <a:bodyPr/>
        <a:lstStyle/>
        <a:p>
          <a:endParaRPr lang="en-US"/>
        </a:p>
      </dgm:t>
    </dgm:pt>
    <dgm:pt modelId="{06858EE9-6551-4C3F-9E39-AB4DEAB80CEF}">
      <dgm:prSet/>
      <dgm:spPr/>
      <dgm:t>
        <a:bodyPr/>
        <a:lstStyle/>
        <a:p>
          <a:r>
            <a:rPr lang="en-GB" b="1" noProof="0" dirty="0"/>
            <a:t>Space</a:t>
          </a:r>
          <a:r>
            <a:rPr lang="en-GB" noProof="0" dirty="0"/>
            <a:t>: Is there enough physical space to make the change (bathroom, bedroom, or living room at home, and sales areas outside)?</a:t>
          </a:r>
        </a:p>
      </dgm:t>
    </dgm:pt>
    <dgm:pt modelId="{227BCCEA-B041-431E-8AAC-96C6EA9D1C4D}" type="parTrans" cxnId="{FA1A76E0-37CD-4747-A644-ED6AF7D1A7DB}">
      <dgm:prSet/>
      <dgm:spPr/>
      <dgm:t>
        <a:bodyPr/>
        <a:lstStyle/>
        <a:p>
          <a:endParaRPr lang="en-US"/>
        </a:p>
      </dgm:t>
    </dgm:pt>
    <dgm:pt modelId="{7B60164B-8356-46A1-A0EE-58CF0FC5D67B}" type="sibTrans" cxnId="{FA1A76E0-37CD-4747-A644-ED6AF7D1A7DB}">
      <dgm:prSet/>
      <dgm:spPr/>
      <dgm:t>
        <a:bodyPr/>
        <a:lstStyle/>
        <a:p>
          <a:endParaRPr lang="en-US"/>
        </a:p>
      </dgm:t>
    </dgm:pt>
    <dgm:pt modelId="{3E83123D-1CA6-42C7-B029-C31E90C4703A}">
      <dgm:prSet/>
      <dgm:spPr/>
      <dgm:t>
        <a:bodyPr/>
        <a:lstStyle/>
        <a:p>
          <a:r>
            <a:rPr lang="en-GB" b="1" noProof="0" dirty="0"/>
            <a:t>Budget</a:t>
          </a:r>
          <a:r>
            <a:rPr lang="en-GB" noProof="0" dirty="0"/>
            <a:t>: Can the change be borne financially? </a:t>
          </a:r>
        </a:p>
      </dgm:t>
    </dgm:pt>
    <dgm:pt modelId="{F32FF261-2153-43C2-9485-C625D77641FD}" type="parTrans" cxnId="{2E1FBE36-CA61-497F-9C81-6280556CC976}">
      <dgm:prSet/>
      <dgm:spPr/>
      <dgm:t>
        <a:bodyPr/>
        <a:lstStyle/>
        <a:p>
          <a:endParaRPr lang="en-US"/>
        </a:p>
      </dgm:t>
    </dgm:pt>
    <dgm:pt modelId="{1B64D7D4-2206-43F1-839F-D400F321A422}" type="sibTrans" cxnId="{2E1FBE36-CA61-497F-9C81-6280556CC976}">
      <dgm:prSet/>
      <dgm:spPr/>
      <dgm:t>
        <a:bodyPr/>
        <a:lstStyle/>
        <a:p>
          <a:endParaRPr lang="en-US"/>
        </a:p>
      </dgm:t>
    </dgm:pt>
    <dgm:pt modelId="{697912C3-7732-4AB6-9B6A-986981CF836C}">
      <dgm:prSet/>
      <dgm:spPr/>
      <dgm:t>
        <a:bodyPr/>
        <a:lstStyle/>
        <a:p>
          <a:r>
            <a:rPr lang="en-GB" b="1" noProof="0" dirty="0"/>
            <a:t>The system of concrete objects is </a:t>
          </a:r>
          <a:r>
            <a:rPr lang="en-GB" b="0" noProof="0" dirty="0"/>
            <a:t>necessary for the use of a new product or service.</a:t>
          </a:r>
          <a:endParaRPr lang="en-GB" noProof="0" dirty="0"/>
        </a:p>
      </dgm:t>
    </dgm:pt>
    <dgm:pt modelId="{95CC7AEC-0530-4EF4-8378-8F26467A07E6}" type="parTrans" cxnId="{078D06D6-FE6B-468E-B74D-A0B4A6F25B93}">
      <dgm:prSet/>
      <dgm:spPr/>
      <dgm:t>
        <a:bodyPr/>
        <a:lstStyle/>
        <a:p>
          <a:endParaRPr lang="en-US"/>
        </a:p>
      </dgm:t>
    </dgm:pt>
    <dgm:pt modelId="{F95CC5EC-0638-4652-8BDA-BF8032D1A020}" type="sibTrans" cxnId="{078D06D6-FE6B-468E-B74D-A0B4A6F25B93}">
      <dgm:prSet/>
      <dgm:spPr/>
      <dgm:t>
        <a:bodyPr/>
        <a:lstStyle/>
        <a:p>
          <a:endParaRPr lang="en-US"/>
        </a:p>
      </dgm:t>
    </dgm:pt>
    <dgm:pt modelId="{035C17E3-7CFA-43A3-B9D5-873467085068}">
      <dgm:prSet/>
      <dgm:spPr/>
      <dgm:t>
        <a:bodyPr/>
        <a:lstStyle/>
        <a:p>
          <a:r>
            <a:rPr lang="fr-FR" dirty="0"/>
            <a:t>The 3 </a:t>
          </a:r>
          <a:r>
            <a:rPr lang="fr-FR" b="1" dirty="0"/>
            <a:t>social </a:t>
          </a:r>
          <a:r>
            <a:rPr lang="fr-FR" b="0" dirty="0" err="1"/>
            <a:t>constraints</a:t>
          </a:r>
          <a:endParaRPr lang="en-US" b="0" dirty="0"/>
        </a:p>
      </dgm:t>
    </dgm:pt>
    <dgm:pt modelId="{F13B3596-EBEB-4063-9227-1E2842AF601C}" type="parTrans" cxnId="{557BB5F8-FC8A-4D26-A251-A26E42C3BE1A}">
      <dgm:prSet/>
      <dgm:spPr/>
      <dgm:t>
        <a:bodyPr/>
        <a:lstStyle/>
        <a:p>
          <a:endParaRPr lang="en-US"/>
        </a:p>
      </dgm:t>
    </dgm:pt>
    <dgm:pt modelId="{B301F927-E875-43BD-9157-B0841047F761}" type="sibTrans" cxnId="{557BB5F8-FC8A-4D26-A251-A26E42C3BE1A}">
      <dgm:prSet/>
      <dgm:spPr/>
      <dgm:t>
        <a:bodyPr/>
        <a:lstStyle/>
        <a:p>
          <a:endParaRPr lang="en-US"/>
        </a:p>
      </dgm:t>
    </dgm:pt>
    <dgm:pt modelId="{C624B670-D1E7-49ED-B9A1-E4ED4376AE34}">
      <dgm:prSet/>
      <dgm:spPr/>
      <dgm:t>
        <a:bodyPr/>
        <a:lstStyle/>
        <a:p>
          <a:r>
            <a:rPr lang="en-GB" b="1" noProof="0" dirty="0"/>
            <a:t>Learning: </a:t>
          </a:r>
          <a:r>
            <a:rPr lang="en-GB" b="0" noProof="0" dirty="0"/>
            <a:t>Is it complicated to learn? This constraint can disappear if there is a strong survival or budget constraint. </a:t>
          </a:r>
          <a:endParaRPr lang="en-GB" noProof="0" dirty="0"/>
        </a:p>
      </dgm:t>
    </dgm:pt>
    <dgm:pt modelId="{206926DC-B5E0-4D43-A52E-FDC6BD9DE3A5}" type="parTrans" cxnId="{16EEE555-E791-484B-8F5A-ACEF8D41BC2B}">
      <dgm:prSet/>
      <dgm:spPr/>
      <dgm:t>
        <a:bodyPr/>
        <a:lstStyle/>
        <a:p>
          <a:endParaRPr lang="en-US"/>
        </a:p>
      </dgm:t>
    </dgm:pt>
    <dgm:pt modelId="{AB0955AF-6EEF-4B26-B0BC-8BFB1B5E2A87}" type="sibTrans" cxnId="{16EEE555-E791-484B-8F5A-ACEF8D41BC2B}">
      <dgm:prSet/>
      <dgm:spPr/>
      <dgm:t>
        <a:bodyPr/>
        <a:lstStyle/>
        <a:p>
          <a:endParaRPr lang="en-US"/>
        </a:p>
      </dgm:t>
    </dgm:pt>
    <dgm:pt modelId="{D003464E-928F-403E-9019-E2DB3D5890C0}">
      <dgm:prSet/>
      <dgm:spPr/>
      <dgm:t>
        <a:bodyPr/>
        <a:lstStyle/>
        <a:p>
          <a:r>
            <a:rPr lang="en-GB" b="1" noProof="0" dirty="0"/>
            <a:t>Group norm</a:t>
          </a:r>
          <a:r>
            <a:rPr lang="en-GB" noProof="0" dirty="0"/>
            <a:t>: between what is implicitly prescribed, permitted, and forbidden within a group</a:t>
          </a:r>
        </a:p>
      </dgm:t>
    </dgm:pt>
    <dgm:pt modelId="{C33AC35F-8DB0-49F7-9E6E-A6A93DB5205B}" type="parTrans" cxnId="{2BAD0C6D-F66D-4757-A716-511AAEC6A651}">
      <dgm:prSet/>
      <dgm:spPr/>
      <dgm:t>
        <a:bodyPr/>
        <a:lstStyle/>
        <a:p>
          <a:endParaRPr lang="en-US"/>
        </a:p>
      </dgm:t>
    </dgm:pt>
    <dgm:pt modelId="{DDF3515A-8840-46F1-9E1E-4555C9765F20}" type="sibTrans" cxnId="{2BAD0C6D-F66D-4757-A716-511AAEC6A651}">
      <dgm:prSet/>
      <dgm:spPr/>
      <dgm:t>
        <a:bodyPr/>
        <a:lstStyle/>
        <a:p>
          <a:endParaRPr lang="en-US"/>
        </a:p>
      </dgm:t>
    </dgm:pt>
    <dgm:pt modelId="{49336570-0919-4CB7-8FA3-AFC31888666A}">
      <dgm:prSet/>
      <dgm:spPr/>
      <dgm:t>
        <a:bodyPr/>
        <a:lstStyle/>
        <a:p>
          <a:r>
            <a:rPr lang="en-GB" b="1" noProof="0" dirty="0"/>
            <a:t>“Predigital” and digital social networks </a:t>
          </a:r>
          <a:r>
            <a:rPr lang="en-GB" noProof="0" dirty="0"/>
            <a:t>as a basis for the interplay of actors who produce norms in favour of or against an innovation</a:t>
          </a:r>
        </a:p>
      </dgm:t>
    </dgm:pt>
    <dgm:pt modelId="{204E4C72-616D-4A25-8934-2358BB187740}" type="parTrans" cxnId="{09E88948-34FA-4CF2-A160-2FD48EEDA5B8}">
      <dgm:prSet/>
      <dgm:spPr/>
      <dgm:t>
        <a:bodyPr/>
        <a:lstStyle/>
        <a:p>
          <a:endParaRPr lang="en-US"/>
        </a:p>
      </dgm:t>
    </dgm:pt>
    <dgm:pt modelId="{F7A2C802-5317-40E8-A602-F45240B4BB8F}" type="sibTrans" cxnId="{09E88948-34FA-4CF2-A160-2FD48EEDA5B8}">
      <dgm:prSet/>
      <dgm:spPr/>
      <dgm:t>
        <a:bodyPr/>
        <a:lstStyle/>
        <a:p>
          <a:endParaRPr lang="en-US"/>
        </a:p>
      </dgm:t>
    </dgm:pt>
    <dgm:pt modelId="{6D07D3F3-FA75-471D-8262-5F0EEFB44DEC}">
      <dgm:prSet/>
      <dgm:spPr/>
      <dgm:t>
        <a:bodyPr/>
        <a:lstStyle/>
        <a:p>
          <a:r>
            <a:rPr lang="fr-FR" dirty="0"/>
            <a:t>The 3 </a:t>
          </a:r>
          <a:r>
            <a:rPr lang="fr-FR" b="1" dirty="0" err="1"/>
            <a:t>symbolic</a:t>
          </a:r>
          <a:r>
            <a:rPr lang="fr-FR" b="1" dirty="0"/>
            <a:t> and </a:t>
          </a:r>
          <a:r>
            <a:rPr lang="fr-FR" b="1" dirty="0" err="1"/>
            <a:t>psychological</a:t>
          </a:r>
          <a:r>
            <a:rPr lang="fr-FR" b="1" dirty="0"/>
            <a:t> </a:t>
          </a:r>
          <a:r>
            <a:rPr lang="fr-FR" b="0" dirty="0" err="1"/>
            <a:t>constraints</a:t>
          </a:r>
          <a:endParaRPr lang="en-US" b="0" dirty="0"/>
        </a:p>
      </dgm:t>
    </dgm:pt>
    <dgm:pt modelId="{70112FD1-4C7F-4796-B1AB-328997DFBFA5}" type="parTrans" cxnId="{C6C59CE8-2928-4D13-802F-17BF8AF8322A}">
      <dgm:prSet/>
      <dgm:spPr/>
      <dgm:t>
        <a:bodyPr/>
        <a:lstStyle/>
        <a:p>
          <a:endParaRPr lang="en-US"/>
        </a:p>
      </dgm:t>
    </dgm:pt>
    <dgm:pt modelId="{CA2B5039-A844-431C-A079-A8F03E7C4A4B}" type="sibTrans" cxnId="{C6C59CE8-2928-4D13-802F-17BF8AF8322A}">
      <dgm:prSet/>
      <dgm:spPr/>
      <dgm:t>
        <a:bodyPr/>
        <a:lstStyle/>
        <a:p>
          <a:endParaRPr lang="en-US"/>
        </a:p>
      </dgm:t>
    </dgm:pt>
    <dgm:pt modelId="{D0AE5ACA-61DB-4726-A95F-DD94CC5F18D0}">
      <dgm:prSet/>
      <dgm:spPr/>
      <dgm:t>
        <a:bodyPr/>
        <a:lstStyle/>
        <a:p>
          <a:r>
            <a:rPr lang="en-GB" b="1" noProof="0" dirty="0"/>
            <a:t>Personal or professional identity: </a:t>
          </a:r>
          <a:r>
            <a:rPr lang="en-GB" noProof="0" dirty="0"/>
            <a:t>Will the change “lower or raise the face” of the other, as they say in China? Does it affect male or female identity or social status? </a:t>
          </a:r>
        </a:p>
      </dgm:t>
    </dgm:pt>
    <dgm:pt modelId="{D085ECC0-93E0-491F-AE6E-7C44AB4C2848}" type="parTrans" cxnId="{6C803CDE-2D78-4C26-8789-BD3E9AEFA128}">
      <dgm:prSet/>
      <dgm:spPr/>
      <dgm:t>
        <a:bodyPr/>
        <a:lstStyle/>
        <a:p>
          <a:endParaRPr lang="en-US"/>
        </a:p>
      </dgm:t>
    </dgm:pt>
    <dgm:pt modelId="{B1C74FE5-DC0A-41B9-AECE-F9B2715FF5B7}" type="sibTrans" cxnId="{6C803CDE-2D78-4C26-8789-BD3E9AEFA128}">
      <dgm:prSet/>
      <dgm:spPr/>
      <dgm:t>
        <a:bodyPr/>
        <a:lstStyle/>
        <a:p>
          <a:endParaRPr lang="en-US"/>
        </a:p>
      </dgm:t>
    </dgm:pt>
    <dgm:pt modelId="{D8F4B137-6DC8-488E-B076-E2BF22C4B9F7}">
      <dgm:prSet/>
      <dgm:spPr/>
      <dgm:t>
        <a:bodyPr/>
        <a:lstStyle/>
        <a:p>
          <a:r>
            <a:rPr lang="en-GB" b="1" noProof="0" dirty="0"/>
            <a:t>Perceived risks </a:t>
          </a:r>
          <a:r>
            <a:rPr lang="en-GB" noProof="0" dirty="0"/>
            <a:t>in the case of cosmetic products: are the cosmetic products perceived as being threatening for the skin or for the eyes? </a:t>
          </a:r>
        </a:p>
      </dgm:t>
    </dgm:pt>
    <dgm:pt modelId="{51473465-8AF9-4994-8C63-BDF155926CD6}" type="parTrans" cxnId="{422F5CD9-0C7C-4362-AC5F-F208B6EA2293}">
      <dgm:prSet/>
      <dgm:spPr/>
      <dgm:t>
        <a:bodyPr/>
        <a:lstStyle/>
        <a:p>
          <a:endParaRPr lang="en-US"/>
        </a:p>
      </dgm:t>
    </dgm:pt>
    <dgm:pt modelId="{2A63DD3B-519F-479A-8E3A-91A75A78A40D}" type="sibTrans" cxnId="{422F5CD9-0C7C-4362-AC5F-F208B6EA2293}">
      <dgm:prSet/>
      <dgm:spPr/>
      <dgm:t>
        <a:bodyPr/>
        <a:lstStyle/>
        <a:p>
          <a:endParaRPr lang="en-US"/>
        </a:p>
      </dgm:t>
    </dgm:pt>
    <dgm:pt modelId="{B3ECC8EE-806B-4100-AFE1-ADD5EDE51172}">
      <dgm:prSet/>
      <dgm:spPr/>
      <dgm:t>
        <a:bodyPr/>
        <a:lstStyle/>
        <a:p>
          <a:r>
            <a:rPr lang="en-GB" b="1" noProof="0" dirty="0"/>
            <a:t>Mental burden: </a:t>
          </a:r>
          <a:r>
            <a:rPr lang="en-GB" b="0" noProof="0" dirty="0"/>
            <a:t>does the change lower the mental burden or not? This is an important </a:t>
          </a:r>
          <a:r>
            <a:rPr lang="en-GB" noProof="0" dirty="0"/>
            <a:t>concept which comes from ergonomics. The change will be difficult to bring about if the new practice increases the mental burden, for instance if it is more complicated to use</a:t>
          </a:r>
        </a:p>
      </dgm:t>
    </dgm:pt>
    <dgm:pt modelId="{994E0599-2C5D-4EDB-AB5B-178185EAB5A2}" type="parTrans" cxnId="{9857EE97-D37F-4028-8240-8E6C16CE4306}">
      <dgm:prSet/>
      <dgm:spPr/>
      <dgm:t>
        <a:bodyPr/>
        <a:lstStyle/>
        <a:p>
          <a:endParaRPr lang="fr-FR"/>
        </a:p>
      </dgm:t>
    </dgm:pt>
    <dgm:pt modelId="{22D67122-70C0-4D54-B9AB-ED53D08330C1}" type="sibTrans" cxnId="{9857EE97-D37F-4028-8240-8E6C16CE4306}">
      <dgm:prSet/>
      <dgm:spPr/>
      <dgm:t>
        <a:bodyPr/>
        <a:lstStyle/>
        <a:p>
          <a:endParaRPr lang="fr-FR"/>
        </a:p>
      </dgm:t>
    </dgm:pt>
    <dgm:pt modelId="{7473134C-5A70-438B-AD3E-C9C6FE689E8C}">
      <dgm:prSet/>
      <dgm:spPr/>
      <dgm:t>
        <a:bodyPr/>
        <a:lstStyle/>
        <a:p>
          <a:r>
            <a:rPr lang="en-GB" b="1" noProof="0" dirty="0"/>
            <a:t>The energy </a:t>
          </a:r>
          <a:r>
            <a:rPr lang="en-GB" b="0" noProof="0" dirty="0"/>
            <a:t>that allowed the system of objects to work.</a:t>
          </a:r>
        </a:p>
      </dgm:t>
    </dgm:pt>
    <dgm:pt modelId="{9412D51D-C521-46DA-8915-440C2F8AAAFC}" type="parTrans" cxnId="{4B2FB016-AD11-446F-9526-0573EA2212C4}">
      <dgm:prSet/>
      <dgm:spPr/>
      <dgm:t>
        <a:bodyPr/>
        <a:lstStyle/>
        <a:p>
          <a:endParaRPr lang="fr-FR"/>
        </a:p>
      </dgm:t>
    </dgm:pt>
    <dgm:pt modelId="{C0772674-9AB8-40C1-B830-C14C77505F89}" type="sibTrans" cxnId="{4B2FB016-AD11-446F-9526-0573EA2212C4}">
      <dgm:prSet/>
      <dgm:spPr/>
      <dgm:t>
        <a:bodyPr/>
        <a:lstStyle/>
        <a:p>
          <a:endParaRPr lang="fr-FR"/>
        </a:p>
      </dgm:t>
    </dgm:pt>
    <dgm:pt modelId="{0EB7052B-972A-45C4-8C61-72A6F900D347}" type="pres">
      <dgm:prSet presAssocID="{FDB1F630-401A-4378-8A99-8AB1CC6A2FC7}" presName="Name0" presStyleCnt="0">
        <dgm:presLayoutVars>
          <dgm:dir/>
          <dgm:animLvl val="lvl"/>
          <dgm:resizeHandles val="exact"/>
        </dgm:presLayoutVars>
      </dgm:prSet>
      <dgm:spPr/>
    </dgm:pt>
    <dgm:pt modelId="{8BF1078F-83DB-4EF3-BF85-41456629DB29}" type="pres">
      <dgm:prSet presAssocID="{76E64838-BBA5-46FB-A22D-724089691896}" presName="composite" presStyleCnt="0"/>
      <dgm:spPr/>
    </dgm:pt>
    <dgm:pt modelId="{4E3C8935-7EA0-425B-AA2B-8FD1FC6B5012}" type="pres">
      <dgm:prSet presAssocID="{76E64838-BBA5-46FB-A22D-724089691896}" presName="parTx" presStyleLbl="alignNode1" presStyleIdx="0" presStyleCnt="3">
        <dgm:presLayoutVars>
          <dgm:chMax val="0"/>
          <dgm:chPref val="0"/>
          <dgm:bulletEnabled val="1"/>
        </dgm:presLayoutVars>
      </dgm:prSet>
      <dgm:spPr/>
    </dgm:pt>
    <dgm:pt modelId="{3B350A70-74AC-4991-A94A-C421586752CB}" type="pres">
      <dgm:prSet presAssocID="{76E64838-BBA5-46FB-A22D-724089691896}" presName="desTx" presStyleLbl="alignAccFollowNode1" presStyleIdx="0" presStyleCnt="3">
        <dgm:presLayoutVars>
          <dgm:bulletEnabled val="1"/>
        </dgm:presLayoutVars>
      </dgm:prSet>
      <dgm:spPr/>
    </dgm:pt>
    <dgm:pt modelId="{3CA77D8B-76AD-40F1-A1D8-485B89FC12EA}" type="pres">
      <dgm:prSet presAssocID="{CDA1268A-E2E3-4C60-B0B1-6166999C091F}" presName="space" presStyleCnt="0"/>
      <dgm:spPr/>
    </dgm:pt>
    <dgm:pt modelId="{0032083A-75BA-4E91-B597-7A893D8708A6}" type="pres">
      <dgm:prSet presAssocID="{035C17E3-7CFA-43A3-B9D5-873467085068}" presName="composite" presStyleCnt="0"/>
      <dgm:spPr/>
    </dgm:pt>
    <dgm:pt modelId="{DFD50C00-FE95-4137-82F7-E65E6E8B3850}" type="pres">
      <dgm:prSet presAssocID="{035C17E3-7CFA-43A3-B9D5-873467085068}" presName="parTx" presStyleLbl="alignNode1" presStyleIdx="1" presStyleCnt="3">
        <dgm:presLayoutVars>
          <dgm:chMax val="0"/>
          <dgm:chPref val="0"/>
          <dgm:bulletEnabled val="1"/>
        </dgm:presLayoutVars>
      </dgm:prSet>
      <dgm:spPr/>
    </dgm:pt>
    <dgm:pt modelId="{0C9F1C4C-92F2-4FFD-BEF8-F725AFB978BE}" type="pres">
      <dgm:prSet presAssocID="{035C17E3-7CFA-43A3-B9D5-873467085068}" presName="desTx" presStyleLbl="alignAccFollowNode1" presStyleIdx="1" presStyleCnt="3">
        <dgm:presLayoutVars>
          <dgm:bulletEnabled val="1"/>
        </dgm:presLayoutVars>
      </dgm:prSet>
      <dgm:spPr/>
    </dgm:pt>
    <dgm:pt modelId="{CA97DD51-E3FE-4F2D-8619-5A2505F5EB51}" type="pres">
      <dgm:prSet presAssocID="{B301F927-E875-43BD-9157-B0841047F761}" presName="space" presStyleCnt="0"/>
      <dgm:spPr/>
    </dgm:pt>
    <dgm:pt modelId="{BDB4AD67-58C2-4B5E-BD47-E4B6EE5CF05C}" type="pres">
      <dgm:prSet presAssocID="{6D07D3F3-FA75-471D-8262-5F0EEFB44DEC}" presName="composite" presStyleCnt="0"/>
      <dgm:spPr/>
    </dgm:pt>
    <dgm:pt modelId="{E1B5D00C-53F6-4744-9F60-076B49E147A5}" type="pres">
      <dgm:prSet presAssocID="{6D07D3F3-FA75-471D-8262-5F0EEFB44DEC}" presName="parTx" presStyleLbl="alignNode1" presStyleIdx="2" presStyleCnt="3">
        <dgm:presLayoutVars>
          <dgm:chMax val="0"/>
          <dgm:chPref val="0"/>
          <dgm:bulletEnabled val="1"/>
        </dgm:presLayoutVars>
      </dgm:prSet>
      <dgm:spPr/>
    </dgm:pt>
    <dgm:pt modelId="{E9697288-A823-45E0-B4A8-00CA078E7999}" type="pres">
      <dgm:prSet presAssocID="{6D07D3F3-FA75-471D-8262-5F0EEFB44DEC}" presName="desTx" presStyleLbl="alignAccFollowNode1" presStyleIdx="2" presStyleCnt="3">
        <dgm:presLayoutVars>
          <dgm:bulletEnabled val="1"/>
        </dgm:presLayoutVars>
      </dgm:prSet>
      <dgm:spPr/>
    </dgm:pt>
  </dgm:ptLst>
  <dgm:cxnLst>
    <dgm:cxn modelId="{07D24216-2EF8-47CA-9212-84B071719CCC}" type="presOf" srcId="{B3ECC8EE-806B-4100-AFE1-ADD5EDE51172}" destId="{E9697288-A823-45E0-B4A8-00CA078E7999}" srcOrd="0" destOrd="0" presId="urn:microsoft.com/office/officeart/2005/8/layout/hList1"/>
    <dgm:cxn modelId="{4B2FB016-AD11-446F-9526-0573EA2212C4}" srcId="{76E64838-BBA5-46FB-A22D-724089691896}" destId="{7473134C-5A70-438B-AD3E-C9C6FE689E8C}" srcOrd="4" destOrd="0" parTransId="{9412D51D-C521-46DA-8915-440C2F8AAAFC}" sibTransId="{C0772674-9AB8-40C1-B830-C14C77505F89}"/>
    <dgm:cxn modelId="{6419FE29-1BD0-49D8-833E-A8503085C4CC}" type="presOf" srcId="{C624B670-D1E7-49ED-B9A1-E4ED4376AE34}" destId="{0C9F1C4C-92F2-4FFD-BEF8-F725AFB978BE}" srcOrd="0" destOrd="0" presId="urn:microsoft.com/office/officeart/2005/8/layout/hList1"/>
    <dgm:cxn modelId="{2E1FBE36-CA61-497F-9C81-6280556CC976}" srcId="{76E64838-BBA5-46FB-A22D-724089691896}" destId="{3E83123D-1CA6-42C7-B029-C31E90C4703A}" srcOrd="2" destOrd="0" parTransId="{F32FF261-2153-43C2-9485-C625D77641FD}" sibTransId="{1B64D7D4-2206-43F1-839F-D400F321A422}"/>
    <dgm:cxn modelId="{3AAB5F3B-24A6-4143-9B03-8BDC3A6D3FA9}" type="presOf" srcId="{D0AE5ACA-61DB-4726-A95F-DD94CC5F18D0}" destId="{E9697288-A823-45E0-B4A8-00CA078E7999}" srcOrd="0" destOrd="1" presId="urn:microsoft.com/office/officeart/2005/8/layout/hList1"/>
    <dgm:cxn modelId="{CE154D63-B8F3-43C4-AD45-49EB036D10EA}" type="presOf" srcId="{6D07D3F3-FA75-471D-8262-5F0EEFB44DEC}" destId="{E1B5D00C-53F6-4744-9F60-076B49E147A5}" srcOrd="0" destOrd="0" presId="urn:microsoft.com/office/officeart/2005/8/layout/hList1"/>
    <dgm:cxn modelId="{64D5C146-5BD0-445A-8D2C-EA710D6079EE}" type="presOf" srcId="{D003464E-928F-403E-9019-E2DB3D5890C0}" destId="{0C9F1C4C-92F2-4FFD-BEF8-F725AFB978BE}" srcOrd="0" destOrd="1" presId="urn:microsoft.com/office/officeart/2005/8/layout/hList1"/>
    <dgm:cxn modelId="{1EFD7D48-504F-4AD1-B838-A89855204A72}" type="presOf" srcId="{76E64838-BBA5-46FB-A22D-724089691896}" destId="{4E3C8935-7EA0-425B-AA2B-8FD1FC6B5012}" srcOrd="0" destOrd="0" presId="urn:microsoft.com/office/officeart/2005/8/layout/hList1"/>
    <dgm:cxn modelId="{09E88948-34FA-4CF2-A160-2FD48EEDA5B8}" srcId="{035C17E3-7CFA-43A3-B9D5-873467085068}" destId="{49336570-0919-4CB7-8FA3-AFC31888666A}" srcOrd="2" destOrd="0" parTransId="{204E4C72-616D-4A25-8934-2358BB187740}" sibTransId="{F7A2C802-5317-40E8-A602-F45240B4BB8F}"/>
    <dgm:cxn modelId="{A6BE6A69-6E3C-4600-8E40-52AEB959C039}" type="presOf" srcId="{49336570-0919-4CB7-8FA3-AFC31888666A}" destId="{0C9F1C4C-92F2-4FFD-BEF8-F725AFB978BE}" srcOrd="0" destOrd="2" presId="urn:microsoft.com/office/officeart/2005/8/layout/hList1"/>
    <dgm:cxn modelId="{2BAD0C6D-F66D-4757-A716-511AAEC6A651}" srcId="{035C17E3-7CFA-43A3-B9D5-873467085068}" destId="{D003464E-928F-403E-9019-E2DB3D5890C0}" srcOrd="1" destOrd="0" parTransId="{C33AC35F-8DB0-49F7-9E6E-A6A93DB5205B}" sibTransId="{DDF3515A-8840-46F1-9E1E-4555C9765F20}"/>
    <dgm:cxn modelId="{16EEE555-E791-484B-8F5A-ACEF8D41BC2B}" srcId="{035C17E3-7CFA-43A3-B9D5-873467085068}" destId="{C624B670-D1E7-49ED-B9A1-E4ED4376AE34}" srcOrd="0" destOrd="0" parTransId="{206926DC-B5E0-4D43-A52E-FDC6BD9DE3A5}" sibTransId="{AB0955AF-6EEF-4B26-B0BC-8BFB1B5E2A87}"/>
    <dgm:cxn modelId="{6ED1BD76-6505-4B75-8D05-EE2C5F4B6552}" type="presOf" srcId="{06858EE9-6551-4C3F-9E39-AB4DEAB80CEF}" destId="{3B350A70-74AC-4991-A94A-C421586752CB}" srcOrd="0" destOrd="1" presId="urn:microsoft.com/office/officeart/2005/8/layout/hList1"/>
    <dgm:cxn modelId="{2C683D7D-B7FB-4BB2-A98D-B1CA37F3CDCA}" type="presOf" srcId="{FDB1F630-401A-4378-8A99-8AB1CC6A2FC7}" destId="{0EB7052B-972A-45C4-8C61-72A6F900D347}" srcOrd="0" destOrd="0" presId="urn:microsoft.com/office/officeart/2005/8/layout/hList1"/>
    <dgm:cxn modelId="{D37F5C86-C19E-476B-AAED-FA87D8FFA91B}" type="presOf" srcId="{3E83123D-1CA6-42C7-B029-C31E90C4703A}" destId="{3B350A70-74AC-4991-A94A-C421586752CB}" srcOrd="0" destOrd="2" presId="urn:microsoft.com/office/officeart/2005/8/layout/hList1"/>
    <dgm:cxn modelId="{F08EC788-1187-45A2-904F-DD8F0DC883C4}" srcId="{76E64838-BBA5-46FB-A22D-724089691896}" destId="{93EAB7CA-9976-4499-84D5-334F02DD76AD}" srcOrd="0" destOrd="0" parTransId="{49C0937C-A7B5-4D02-98B6-31343CB56041}" sibTransId="{EF52AE84-EAEE-4AE5-97C8-275E21E23B8C}"/>
    <dgm:cxn modelId="{82809A91-B797-42FE-8468-7B626BCC1890}" type="presOf" srcId="{7473134C-5A70-438B-AD3E-C9C6FE689E8C}" destId="{3B350A70-74AC-4991-A94A-C421586752CB}" srcOrd="0" destOrd="4" presId="urn:microsoft.com/office/officeart/2005/8/layout/hList1"/>
    <dgm:cxn modelId="{9857EE97-D37F-4028-8240-8E6C16CE4306}" srcId="{6D07D3F3-FA75-471D-8262-5F0EEFB44DEC}" destId="{B3ECC8EE-806B-4100-AFE1-ADD5EDE51172}" srcOrd="0" destOrd="0" parTransId="{994E0599-2C5D-4EDB-AB5B-178185EAB5A2}" sibTransId="{22D67122-70C0-4D54-B9AB-ED53D08330C1}"/>
    <dgm:cxn modelId="{B9CB71BF-219B-4F2A-909F-248883F88231}" type="presOf" srcId="{93EAB7CA-9976-4499-84D5-334F02DD76AD}" destId="{3B350A70-74AC-4991-A94A-C421586752CB}" srcOrd="0" destOrd="0" presId="urn:microsoft.com/office/officeart/2005/8/layout/hList1"/>
    <dgm:cxn modelId="{52BC62C8-F90C-45A2-B57D-5FF6172C95B7}" type="presOf" srcId="{697912C3-7732-4AB6-9B6A-986981CF836C}" destId="{3B350A70-74AC-4991-A94A-C421586752CB}" srcOrd="0" destOrd="3" presId="urn:microsoft.com/office/officeart/2005/8/layout/hList1"/>
    <dgm:cxn modelId="{518903CD-AF57-487E-B3DC-5B3EF181B0B8}" type="presOf" srcId="{D8F4B137-6DC8-488E-B076-E2BF22C4B9F7}" destId="{E9697288-A823-45E0-B4A8-00CA078E7999}" srcOrd="0" destOrd="2" presId="urn:microsoft.com/office/officeart/2005/8/layout/hList1"/>
    <dgm:cxn modelId="{078D06D6-FE6B-468E-B74D-A0B4A6F25B93}" srcId="{76E64838-BBA5-46FB-A22D-724089691896}" destId="{697912C3-7732-4AB6-9B6A-986981CF836C}" srcOrd="3" destOrd="0" parTransId="{95CC7AEC-0530-4EF4-8378-8F26467A07E6}" sibTransId="{F95CC5EC-0638-4652-8BDA-BF8032D1A020}"/>
    <dgm:cxn modelId="{422F5CD9-0C7C-4362-AC5F-F208B6EA2293}" srcId="{6D07D3F3-FA75-471D-8262-5F0EEFB44DEC}" destId="{D8F4B137-6DC8-488E-B076-E2BF22C4B9F7}" srcOrd="2" destOrd="0" parTransId="{51473465-8AF9-4994-8C63-BDF155926CD6}" sibTransId="{2A63DD3B-519F-479A-8E3A-91A75A78A40D}"/>
    <dgm:cxn modelId="{6C803CDE-2D78-4C26-8789-BD3E9AEFA128}" srcId="{6D07D3F3-FA75-471D-8262-5F0EEFB44DEC}" destId="{D0AE5ACA-61DB-4726-A95F-DD94CC5F18D0}" srcOrd="1" destOrd="0" parTransId="{D085ECC0-93E0-491F-AE6E-7C44AB4C2848}" sibTransId="{B1C74FE5-DC0A-41B9-AECE-F9B2715FF5B7}"/>
    <dgm:cxn modelId="{FA1A76E0-37CD-4747-A644-ED6AF7D1A7DB}" srcId="{76E64838-BBA5-46FB-A22D-724089691896}" destId="{06858EE9-6551-4C3F-9E39-AB4DEAB80CEF}" srcOrd="1" destOrd="0" parTransId="{227BCCEA-B041-431E-8AAC-96C6EA9D1C4D}" sibTransId="{7B60164B-8356-46A1-A0EE-58CF0FC5D67B}"/>
    <dgm:cxn modelId="{6F9828E5-7AAC-469B-9161-CA911D0C60A9}" type="presOf" srcId="{035C17E3-7CFA-43A3-B9D5-873467085068}" destId="{DFD50C00-FE95-4137-82F7-E65E6E8B3850}" srcOrd="0" destOrd="0" presId="urn:microsoft.com/office/officeart/2005/8/layout/hList1"/>
    <dgm:cxn modelId="{C6C59CE8-2928-4D13-802F-17BF8AF8322A}" srcId="{FDB1F630-401A-4378-8A99-8AB1CC6A2FC7}" destId="{6D07D3F3-FA75-471D-8262-5F0EEFB44DEC}" srcOrd="2" destOrd="0" parTransId="{70112FD1-4C7F-4796-B1AB-328997DFBFA5}" sibTransId="{CA2B5039-A844-431C-A079-A8F03E7C4A4B}"/>
    <dgm:cxn modelId="{6D1BE4E8-609C-4DEA-8161-DB6E0EC2BDF0}" srcId="{FDB1F630-401A-4378-8A99-8AB1CC6A2FC7}" destId="{76E64838-BBA5-46FB-A22D-724089691896}" srcOrd="0" destOrd="0" parTransId="{9A08A8A1-A74A-443C-B26D-3A9F72B0ABF4}" sibTransId="{CDA1268A-E2E3-4C60-B0B1-6166999C091F}"/>
    <dgm:cxn modelId="{557BB5F8-FC8A-4D26-A251-A26E42C3BE1A}" srcId="{FDB1F630-401A-4378-8A99-8AB1CC6A2FC7}" destId="{035C17E3-7CFA-43A3-B9D5-873467085068}" srcOrd="1" destOrd="0" parTransId="{F13B3596-EBEB-4063-9227-1E2842AF601C}" sibTransId="{B301F927-E875-43BD-9157-B0841047F761}"/>
    <dgm:cxn modelId="{EF93C0F8-F412-4E14-AC9C-5B06A28DD414}" type="presParOf" srcId="{0EB7052B-972A-45C4-8C61-72A6F900D347}" destId="{8BF1078F-83DB-4EF3-BF85-41456629DB29}" srcOrd="0" destOrd="0" presId="urn:microsoft.com/office/officeart/2005/8/layout/hList1"/>
    <dgm:cxn modelId="{B2E3ED34-A6E2-4C90-A87E-555BD6D72DB5}" type="presParOf" srcId="{8BF1078F-83DB-4EF3-BF85-41456629DB29}" destId="{4E3C8935-7EA0-425B-AA2B-8FD1FC6B5012}" srcOrd="0" destOrd="0" presId="urn:microsoft.com/office/officeart/2005/8/layout/hList1"/>
    <dgm:cxn modelId="{AC4DBF5D-13D5-4B62-8B6E-D8B32A550CB5}" type="presParOf" srcId="{8BF1078F-83DB-4EF3-BF85-41456629DB29}" destId="{3B350A70-74AC-4991-A94A-C421586752CB}" srcOrd="1" destOrd="0" presId="urn:microsoft.com/office/officeart/2005/8/layout/hList1"/>
    <dgm:cxn modelId="{ACD40D56-74FF-4C3C-8B41-CCE8768B8974}" type="presParOf" srcId="{0EB7052B-972A-45C4-8C61-72A6F900D347}" destId="{3CA77D8B-76AD-40F1-A1D8-485B89FC12EA}" srcOrd="1" destOrd="0" presId="urn:microsoft.com/office/officeart/2005/8/layout/hList1"/>
    <dgm:cxn modelId="{809A559A-F95D-481B-9AE0-F8A45E1BF6B7}" type="presParOf" srcId="{0EB7052B-972A-45C4-8C61-72A6F900D347}" destId="{0032083A-75BA-4E91-B597-7A893D8708A6}" srcOrd="2" destOrd="0" presId="urn:microsoft.com/office/officeart/2005/8/layout/hList1"/>
    <dgm:cxn modelId="{E4CFF433-CECD-42C5-8273-2838DC5FBA81}" type="presParOf" srcId="{0032083A-75BA-4E91-B597-7A893D8708A6}" destId="{DFD50C00-FE95-4137-82F7-E65E6E8B3850}" srcOrd="0" destOrd="0" presId="urn:microsoft.com/office/officeart/2005/8/layout/hList1"/>
    <dgm:cxn modelId="{04B971AA-5039-4EF1-8F40-B2FDDEF8F006}" type="presParOf" srcId="{0032083A-75BA-4E91-B597-7A893D8708A6}" destId="{0C9F1C4C-92F2-4FFD-BEF8-F725AFB978BE}" srcOrd="1" destOrd="0" presId="urn:microsoft.com/office/officeart/2005/8/layout/hList1"/>
    <dgm:cxn modelId="{764DEC36-A655-4474-89C9-1BD95A1D4693}" type="presParOf" srcId="{0EB7052B-972A-45C4-8C61-72A6F900D347}" destId="{CA97DD51-E3FE-4F2D-8619-5A2505F5EB51}" srcOrd="3" destOrd="0" presId="urn:microsoft.com/office/officeart/2005/8/layout/hList1"/>
    <dgm:cxn modelId="{3C88CCAD-5157-4AA9-AD30-5C8C9C8D862D}" type="presParOf" srcId="{0EB7052B-972A-45C4-8C61-72A6F900D347}" destId="{BDB4AD67-58C2-4B5E-BD47-E4B6EE5CF05C}" srcOrd="4" destOrd="0" presId="urn:microsoft.com/office/officeart/2005/8/layout/hList1"/>
    <dgm:cxn modelId="{5D82F76C-544A-438C-86F1-30667B882F2A}" type="presParOf" srcId="{BDB4AD67-58C2-4B5E-BD47-E4B6EE5CF05C}" destId="{E1B5D00C-53F6-4744-9F60-076B49E147A5}" srcOrd="0" destOrd="0" presId="urn:microsoft.com/office/officeart/2005/8/layout/hList1"/>
    <dgm:cxn modelId="{D9F18165-A506-464C-B084-A6976C9A04B1}" type="presParOf" srcId="{BDB4AD67-58C2-4B5E-BD47-E4B6EE5CF05C}" destId="{E9697288-A823-45E0-B4A8-00CA078E7999}"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30FCB2B-8A73-4EF6-829B-040600D8F9E2}"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27A484F8-AC91-4AA6-BCC8-A61CFE882522}">
      <dgm:prSet/>
      <dgm:spPr/>
      <dgm:t>
        <a:bodyPr/>
        <a:lstStyle/>
        <a:p>
          <a:r>
            <a:rPr lang="en-GB" noProof="0" dirty="0"/>
            <a:t>What I learnt when observing big organisations with French sociologist Michel Crozier in 1969-1971, is that a decision could be observed as a collective process, and not only as a individual trade-off at one moment.</a:t>
          </a:r>
        </a:p>
      </dgm:t>
    </dgm:pt>
    <dgm:pt modelId="{44DC89DD-B2EA-4EC3-9C69-A7A4B0F029BB}" type="parTrans" cxnId="{A0C52233-815C-442A-88F9-E1BD7D59187D}">
      <dgm:prSet/>
      <dgm:spPr/>
      <dgm:t>
        <a:bodyPr/>
        <a:lstStyle/>
        <a:p>
          <a:endParaRPr lang="en-US"/>
        </a:p>
      </dgm:t>
    </dgm:pt>
    <dgm:pt modelId="{9396691A-FA18-4061-9B50-ED17571ED528}" type="sibTrans" cxnId="{A0C52233-815C-442A-88F9-E1BD7D59187D}">
      <dgm:prSet/>
      <dgm:spPr/>
      <dgm:t>
        <a:bodyPr/>
        <a:lstStyle/>
        <a:p>
          <a:endParaRPr lang="en-US"/>
        </a:p>
      </dgm:t>
    </dgm:pt>
    <dgm:pt modelId="{B8373E76-484B-4B84-844D-4BD70DA84CB9}">
      <dgm:prSet/>
      <dgm:spPr/>
      <dgm:t>
        <a:bodyPr/>
        <a:lstStyle/>
        <a:p>
          <a:r>
            <a:rPr lang="en-GB" noProof="0" dirty="0"/>
            <a:t>Now I know that it depends on scales of observation, as I discovered in 1987 when writing about Congolese small farmers.</a:t>
          </a:r>
        </a:p>
      </dgm:t>
    </dgm:pt>
    <dgm:pt modelId="{06FA2359-9E4E-4FF0-8CEA-CD42BE965865}" type="parTrans" cxnId="{6CB9EDF9-9100-43EE-8F62-13794FF596AA}">
      <dgm:prSet/>
      <dgm:spPr/>
      <dgm:t>
        <a:bodyPr/>
        <a:lstStyle/>
        <a:p>
          <a:endParaRPr lang="en-US"/>
        </a:p>
      </dgm:t>
    </dgm:pt>
    <dgm:pt modelId="{12BFEE5A-5092-4C8E-BFFC-01DD38DB7363}" type="sibTrans" cxnId="{6CB9EDF9-9100-43EE-8F62-13794FF596AA}">
      <dgm:prSet/>
      <dgm:spPr/>
      <dgm:t>
        <a:bodyPr/>
        <a:lstStyle/>
        <a:p>
          <a:endParaRPr lang="en-US"/>
        </a:p>
      </dgm:t>
    </dgm:pt>
    <dgm:pt modelId="{DBAC7D63-A74D-4329-87EB-EE18B354938F}">
      <dgm:prSet/>
      <dgm:spPr/>
      <dgm:t>
        <a:bodyPr/>
        <a:lstStyle/>
        <a:p>
          <a:r>
            <a:rPr lang="en-GB" noProof="0" dirty="0"/>
            <a:t>At </a:t>
          </a:r>
          <a:r>
            <a:rPr lang="en-US" noProof="0" dirty="0"/>
            <a:t>the micro-individual level of observation, a decision can be analyzed as a trade-off made by an individual</a:t>
          </a:r>
          <a:r>
            <a:rPr lang="en-GB" noProof="0" dirty="0"/>
            <a:t>.</a:t>
          </a:r>
        </a:p>
      </dgm:t>
    </dgm:pt>
    <dgm:pt modelId="{B7E0738D-314A-42ED-88AF-BA5F4F394BB9}" type="parTrans" cxnId="{B6DE1C25-ECD0-4AF0-A96C-D702AA690C47}">
      <dgm:prSet/>
      <dgm:spPr/>
      <dgm:t>
        <a:bodyPr/>
        <a:lstStyle/>
        <a:p>
          <a:endParaRPr lang="en-US"/>
        </a:p>
      </dgm:t>
    </dgm:pt>
    <dgm:pt modelId="{12744B04-405E-4DB5-8169-DDDB94C12016}" type="sibTrans" cxnId="{B6DE1C25-ECD0-4AF0-A96C-D702AA690C47}">
      <dgm:prSet/>
      <dgm:spPr/>
      <dgm:t>
        <a:bodyPr/>
        <a:lstStyle/>
        <a:p>
          <a:endParaRPr lang="en-US"/>
        </a:p>
      </dgm:t>
    </dgm:pt>
    <dgm:pt modelId="{9510F627-B2DD-4BB2-909C-B3D1E04E2FB5}">
      <dgm:prSet/>
      <dgm:spPr/>
      <dgm:t>
        <a:bodyPr/>
        <a:lstStyle/>
        <a:p>
          <a:r>
            <a:rPr lang="en-GB" noProof="0" dirty="0"/>
            <a:t>At a mesosocial and microsocial scale of observation, a decision is analysed as a social process made up of interactions among several actors under some constraints of situation</a:t>
          </a:r>
        </a:p>
      </dgm:t>
    </dgm:pt>
    <dgm:pt modelId="{CF5E7F23-B65D-4A2F-8FC4-CC6CCF429CB1}" type="parTrans" cxnId="{4E2AF69F-F71D-4626-9D68-F9A1E0B24455}">
      <dgm:prSet/>
      <dgm:spPr/>
      <dgm:t>
        <a:bodyPr/>
        <a:lstStyle/>
        <a:p>
          <a:endParaRPr lang="en-US"/>
        </a:p>
      </dgm:t>
    </dgm:pt>
    <dgm:pt modelId="{4912CC02-26D8-408B-800B-3F92E6B5A346}" type="sibTrans" cxnId="{4E2AF69F-F71D-4626-9D68-F9A1E0B24455}">
      <dgm:prSet/>
      <dgm:spPr/>
      <dgm:t>
        <a:bodyPr/>
        <a:lstStyle/>
        <a:p>
          <a:endParaRPr lang="en-US"/>
        </a:p>
      </dgm:t>
    </dgm:pt>
    <dgm:pt modelId="{2BE840C4-4AC3-46A3-8AA2-D9AC56C96C2C}">
      <dgm:prSet/>
      <dgm:spPr/>
      <dgm:t>
        <a:bodyPr/>
        <a:lstStyle/>
        <a:p>
          <a:r>
            <a:rPr lang="en-GB" noProof="0" dirty="0"/>
            <a:t>At a macrosocial scale, the decision vanishes and is replaced by correlation as an indicator of causality.</a:t>
          </a:r>
        </a:p>
      </dgm:t>
    </dgm:pt>
    <dgm:pt modelId="{7B781BC7-B73C-401D-976C-53F991643E39}" type="parTrans" cxnId="{77237349-A65D-4E38-9413-D7150FC9F545}">
      <dgm:prSet/>
      <dgm:spPr/>
      <dgm:t>
        <a:bodyPr/>
        <a:lstStyle/>
        <a:p>
          <a:endParaRPr lang="en-US"/>
        </a:p>
      </dgm:t>
    </dgm:pt>
    <dgm:pt modelId="{42E9302D-74DD-4132-8E65-B7DBD873CBEB}" type="sibTrans" cxnId="{77237349-A65D-4E38-9413-D7150FC9F545}">
      <dgm:prSet/>
      <dgm:spPr/>
      <dgm:t>
        <a:bodyPr/>
        <a:lstStyle/>
        <a:p>
          <a:endParaRPr lang="en-US"/>
        </a:p>
      </dgm:t>
    </dgm:pt>
    <dgm:pt modelId="{C20A17A3-751E-423C-B3C9-32E9891CFC94}" type="pres">
      <dgm:prSet presAssocID="{930FCB2B-8A73-4EF6-829B-040600D8F9E2}" presName="linear" presStyleCnt="0">
        <dgm:presLayoutVars>
          <dgm:animLvl val="lvl"/>
          <dgm:resizeHandles val="exact"/>
        </dgm:presLayoutVars>
      </dgm:prSet>
      <dgm:spPr/>
    </dgm:pt>
    <dgm:pt modelId="{4F158E3B-E326-4653-8AEF-34A5978424E8}" type="pres">
      <dgm:prSet presAssocID="{27A484F8-AC91-4AA6-BCC8-A61CFE882522}" presName="parentText" presStyleLbl="node1" presStyleIdx="0" presStyleCnt="5">
        <dgm:presLayoutVars>
          <dgm:chMax val="0"/>
          <dgm:bulletEnabled val="1"/>
        </dgm:presLayoutVars>
      </dgm:prSet>
      <dgm:spPr/>
    </dgm:pt>
    <dgm:pt modelId="{FA5B237D-5B5D-46AE-9A1B-74D8A9ADD62F}" type="pres">
      <dgm:prSet presAssocID="{9396691A-FA18-4061-9B50-ED17571ED528}" presName="spacer" presStyleCnt="0"/>
      <dgm:spPr/>
    </dgm:pt>
    <dgm:pt modelId="{764AA342-4BC0-4BE1-AEEB-C812DDF8C62C}" type="pres">
      <dgm:prSet presAssocID="{B8373E76-484B-4B84-844D-4BD70DA84CB9}" presName="parentText" presStyleLbl="node1" presStyleIdx="1" presStyleCnt="5">
        <dgm:presLayoutVars>
          <dgm:chMax val="0"/>
          <dgm:bulletEnabled val="1"/>
        </dgm:presLayoutVars>
      </dgm:prSet>
      <dgm:spPr/>
    </dgm:pt>
    <dgm:pt modelId="{BBEDA5A3-F73D-452A-8381-46D87CA440E6}" type="pres">
      <dgm:prSet presAssocID="{12BFEE5A-5092-4C8E-BFFC-01DD38DB7363}" presName="spacer" presStyleCnt="0"/>
      <dgm:spPr/>
    </dgm:pt>
    <dgm:pt modelId="{3143493C-157F-4343-8164-F763CE422ED0}" type="pres">
      <dgm:prSet presAssocID="{DBAC7D63-A74D-4329-87EB-EE18B354938F}" presName="parentText" presStyleLbl="node1" presStyleIdx="2" presStyleCnt="5">
        <dgm:presLayoutVars>
          <dgm:chMax val="0"/>
          <dgm:bulletEnabled val="1"/>
        </dgm:presLayoutVars>
      </dgm:prSet>
      <dgm:spPr/>
    </dgm:pt>
    <dgm:pt modelId="{ED4CEADB-F730-4227-931D-CA0DE8F104C1}" type="pres">
      <dgm:prSet presAssocID="{12744B04-405E-4DB5-8169-DDDB94C12016}" presName="spacer" presStyleCnt="0"/>
      <dgm:spPr/>
    </dgm:pt>
    <dgm:pt modelId="{C61F9058-1E0C-4D92-B7C2-DD65FA4985F5}" type="pres">
      <dgm:prSet presAssocID="{9510F627-B2DD-4BB2-909C-B3D1E04E2FB5}" presName="parentText" presStyleLbl="node1" presStyleIdx="3" presStyleCnt="5">
        <dgm:presLayoutVars>
          <dgm:chMax val="0"/>
          <dgm:bulletEnabled val="1"/>
        </dgm:presLayoutVars>
      </dgm:prSet>
      <dgm:spPr/>
    </dgm:pt>
    <dgm:pt modelId="{EFFDF345-FEEE-4ABB-AB86-D5FE0FFA2AEA}" type="pres">
      <dgm:prSet presAssocID="{4912CC02-26D8-408B-800B-3F92E6B5A346}" presName="spacer" presStyleCnt="0"/>
      <dgm:spPr/>
    </dgm:pt>
    <dgm:pt modelId="{57EC7B0D-7F25-4E5A-8824-95B54A318E85}" type="pres">
      <dgm:prSet presAssocID="{2BE840C4-4AC3-46A3-8AA2-D9AC56C96C2C}" presName="parentText" presStyleLbl="node1" presStyleIdx="4" presStyleCnt="5">
        <dgm:presLayoutVars>
          <dgm:chMax val="0"/>
          <dgm:bulletEnabled val="1"/>
        </dgm:presLayoutVars>
      </dgm:prSet>
      <dgm:spPr/>
    </dgm:pt>
  </dgm:ptLst>
  <dgm:cxnLst>
    <dgm:cxn modelId="{B6DE1C25-ECD0-4AF0-A96C-D702AA690C47}" srcId="{930FCB2B-8A73-4EF6-829B-040600D8F9E2}" destId="{DBAC7D63-A74D-4329-87EB-EE18B354938F}" srcOrd="2" destOrd="0" parTransId="{B7E0738D-314A-42ED-88AF-BA5F4F394BB9}" sibTransId="{12744B04-405E-4DB5-8169-DDDB94C12016}"/>
    <dgm:cxn modelId="{A0C52233-815C-442A-88F9-E1BD7D59187D}" srcId="{930FCB2B-8A73-4EF6-829B-040600D8F9E2}" destId="{27A484F8-AC91-4AA6-BCC8-A61CFE882522}" srcOrd="0" destOrd="0" parTransId="{44DC89DD-B2EA-4EC3-9C69-A7A4B0F029BB}" sibTransId="{9396691A-FA18-4061-9B50-ED17571ED528}"/>
    <dgm:cxn modelId="{6C7F4761-906B-4894-AC6D-C4EA2372A25F}" type="presOf" srcId="{DBAC7D63-A74D-4329-87EB-EE18B354938F}" destId="{3143493C-157F-4343-8164-F763CE422ED0}" srcOrd="0" destOrd="0" presId="urn:microsoft.com/office/officeart/2005/8/layout/vList2"/>
    <dgm:cxn modelId="{77237349-A65D-4E38-9413-D7150FC9F545}" srcId="{930FCB2B-8A73-4EF6-829B-040600D8F9E2}" destId="{2BE840C4-4AC3-46A3-8AA2-D9AC56C96C2C}" srcOrd="4" destOrd="0" parTransId="{7B781BC7-B73C-401D-976C-53F991643E39}" sibTransId="{42E9302D-74DD-4132-8E65-B7DBD873CBEB}"/>
    <dgm:cxn modelId="{92A5564F-E202-43FA-93CB-50E13F175C96}" type="presOf" srcId="{2BE840C4-4AC3-46A3-8AA2-D9AC56C96C2C}" destId="{57EC7B0D-7F25-4E5A-8824-95B54A318E85}" srcOrd="0" destOrd="0" presId="urn:microsoft.com/office/officeart/2005/8/layout/vList2"/>
    <dgm:cxn modelId="{D3EF0582-7142-48AA-975F-4753D32FA56B}" type="presOf" srcId="{B8373E76-484B-4B84-844D-4BD70DA84CB9}" destId="{764AA342-4BC0-4BE1-AEEB-C812DDF8C62C}" srcOrd="0" destOrd="0" presId="urn:microsoft.com/office/officeart/2005/8/layout/vList2"/>
    <dgm:cxn modelId="{4E2AF69F-F71D-4626-9D68-F9A1E0B24455}" srcId="{930FCB2B-8A73-4EF6-829B-040600D8F9E2}" destId="{9510F627-B2DD-4BB2-909C-B3D1E04E2FB5}" srcOrd="3" destOrd="0" parTransId="{CF5E7F23-B65D-4A2F-8FC4-CC6CCF429CB1}" sibTransId="{4912CC02-26D8-408B-800B-3F92E6B5A346}"/>
    <dgm:cxn modelId="{ADFF7CA3-E932-4CB8-B0C6-E5EE21946DD3}" type="presOf" srcId="{930FCB2B-8A73-4EF6-829B-040600D8F9E2}" destId="{C20A17A3-751E-423C-B3C9-32E9891CFC94}" srcOrd="0" destOrd="0" presId="urn:microsoft.com/office/officeart/2005/8/layout/vList2"/>
    <dgm:cxn modelId="{C9903CA4-8B68-4DAC-B9C8-768BF63968C4}" type="presOf" srcId="{27A484F8-AC91-4AA6-BCC8-A61CFE882522}" destId="{4F158E3B-E326-4653-8AEF-34A5978424E8}" srcOrd="0" destOrd="0" presId="urn:microsoft.com/office/officeart/2005/8/layout/vList2"/>
    <dgm:cxn modelId="{FB2BCBF4-20D2-481F-ACDA-A1A478A6722D}" type="presOf" srcId="{9510F627-B2DD-4BB2-909C-B3D1E04E2FB5}" destId="{C61F9058-1E0C-4D92-B7C2-DD65FA4985F5}" srcOrd="0" destOrd="0" presId="urn:microsoft.com/office/officeart/2005/8/layout/vList2"/>
    <dgm:cxn modelId="{6CB9EDF9-9100-43EE-8F62-13794FF596AA}" srcId="{930FCB2B-8A73-4EF6-829B-040600D8F9E2}" destId="{B8373E76-484B-4B84-844D-4BD70DA84CB9}" srcOrd="1" destOrd="0" parTransId="{06FA2359-9E4E-4FF0-8CEA-CD42BE965865}" sibTransId="{12BFEE5A-5092-4C8E-BFFC-01DD38DB7363}"/>
    <dgm:cxn modelId="{A3B4A6CE-F0EB-43D4-9B99-9D4E2F583A95}" type="presParOf" srcId="{C20A17A3-751E-423C-B3C9-32E9891CFC94}" destId="{4F158E3B-E326-4653-8AEF-34A5978424E8}" srcOrd="0" destOrd="0" presId="urn:microsoft.com/office/officeart/2005/8/layout/vList2"/>
    <dgm:cxn modelId="{5B7C7516-C26E-417E-954D-82BC8E4B947A}" type="presParOf" srcId="{C20A17A3-751E-423C-B3C9-32E9891CFC94}" destId="{FA5B237D-5B5D-46AE-9A1B-74D8A9ADD62F}" srcOrd="1" destOrd="0" presId="urn:microsoft.com/office/officeart/2005/8/layout/vList2"/>
    <dgm:cxn modelId="{80BE97C4-D238-464F-8EAD-44B9FEF8FF68}" type="presParOf" srcId="{C20A17A3-751E-423C-B3C9-32E9891CFC94}" destId="{764AA342-4BC0-4BE1-AEEB-C812DDF8C62C}" srcOrd="2" destOrd="0" presId="urn:microsoft.com/office/officeart/2005/8/layout/vList2"/>
    <dgm:cxn modelId="{199D4845-F318-4AB7-8B50-657E1ABA7610}" type="presParOf" srcId="{C20A17A3-751E-423C-B3C9-32E9891CFC94}" destId="{BBEDA5A3-F73D-452A-8381-46D87CA440E6}" srcOrd="3" destOrd="0" presId="urn:microsoft.com/office/officeart/2005/8/layout/vList2"/>
    <dgm:cxn modelId="{3537A067-0081-40BB-B679-CB9A8ECBE8F7}" type="presParOf" srcId="{C20A17A3-751E-423C-B3C9-32E9891CFC94}" destId="{3143493C-157F-4343-8164-F763CE422ED0}" srcOrd="4" destOrd="0" presId="urn:microsoft.com/office/officeart/2005/8/layout/vList2"/>
    <dgm:cxn modelId="{0FEC0218-D60E-49DC-AEF0-0BB9CA8AEF55}" type="presParOf" srcId="{C20A17A3-751E-423C-B3C9-32E9891CFC94}" destId="{ED4CEADB-F730-4227-931D-CA0DE8F104C1}" srcOrd="5" destOrd="0" presId="urn:microsoft.com/office/officeart/2005/8/layout/vList2"/>
    <dgm:cxn modelId="{E8FCFCC1-7D87-4771-B963-D90C2E9774E8}" type="presParOf" srcId="{C20A17A3-751E-423C-B3C9-32E9891CFC94}" destId="{C61F9058-1E0C-4D92-B7C2-DD65FA4985F5}" srcOrd="6" destOrd="0" presId="urn:microsoft.com/office/officeart/2005/8/layout/vList2"/>
    <dgm:cxn modelId="{E23BEF43-A3F3-4635-94AD-93315CD818BB}" type="presParOf" srcId="{C20A17A3-751E-423C-B3C9-32E9891CFC94}" destId="{EFFDF345-FEEE-4ABB-AB86-D5FE0FFA2AEA}" srcOrd="7" destOrd="0" presId="urn:microsoft.com/office/officeart/2005/8/layout/vList2"/>
    <dgm:cxn modelId="{94EE747F-A101-4FE0-8862-FC638B9D3121}" type="presParOf" srcId="{C20A17A3-751E-423C-B3C9-32E9891CFC94}" destId="{57EC7B0D-7F25-4E5A-8824-95B54A318E85}"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0054E0-8F2A-450E-B90F-56D2782B0D4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F65C45F-0DAA-4414-8149-782712BBDBBA}">
      <dgm:prSet custT="1"/>
      <dgm:spPr/>
      <dgm:t>
        <a:bodyPr/>
        <a:lstStyle/>
        <a:p>
          <a:r>
            <a:rPr lang="en-GB" sz="2000" b="0" noProof="0" dirty="0"/>
            <a:t>For example, </a:t>
          </a:r>
          <a:r>
            <a:rPr lang="en-GB" sz="2000" b="1" noProof="0" dirty="0"/>
            <a:t>domination </a:t>
          </a:r>
          <a:r>
            <a:rPr lang="en-GB" sz="2000" noProof="0" dirty="0"/>
            <a:t>is a concept which works at a </a:t>
          </a:r>
          <a:r>
            <a:rPr lang="en-GB" sz="2000" b="1" noProof="0" dirty="0"/>
            <a:t>macro-scale of observation </a:t>
          </a:r>
          <a:r>
            <a:rPr lang="en-GB" sz="2000" noProof="0" dirty="0"/>
            <a:t>the causality of which could be based on correlation as an indicator of a statistic causality</a:t>
          </a:r>
        </a:p>
      </dgm:t>
    </dgm:pt>
    <dgm:pt modelId="{2248FCF5-D22E-4022-9F98-3805B0B43E2F}" type="parTrans" cxnId="{BC679EA5-775E-468D-BD68-61455D0FF358}">
      <dgm:prSet/>
      <dgm:spPr/>
      <dgm:t>
        <a:bodyPr/>
        <a:lstStyle/>
        <a:p>
          <a:endParaRPr lang="en-US"/>
        </a:p>
      </dgm:t>
    </dgm:pt>
    <dgm:pt modelId="{C453FFE3-625B-49EB-ADB2-DDF9D1655BA6}" type="sibTrans" cxnId="{BC679EA5-775E-468D-BD68-61455D0FF358}">
      <dgm:prSet/>
      <dgm:spPr/>
      <dgm:t>
        <a:bodyPr/>
        <a:lstStyle/>
        <a:p>
          <a:endParaRPr lang="en-US"/>
        </a:p>
      </dgm:t>
    </dgm:pt>
    <dgm:pt modelId="{45802513-3F34-4A2F-8CC5-2247C81044D7}">
      <dgm:prSet custT="1"/>
      <dgm:spPr/>
      <dgm:t>
        <a:bodyPr/>
        <a:lstStyle/>
        <a:p>
          <a:r>
            <a:rPr lang="en-GB" sz="1800" noProof="0" dirty="0"/>
            <a:t>But at the </a:t>
          </a:r>
          <a:r>
            <a:rPr lang="en-GB" sz="1800" b="1" noProof="0" dirty="0"/>
            <a:t>mesosocial and microsocial scales of observation</a:t>
          </a:r>
          <a:r>
            <a:rPr lang="en-GB" sz="1800" noProof="0" dirty="0"/>
            <a:t>, the causality depends on </a:t>
          </a:r>
          <a:r>
            <a:rPr lang="en-GB" sz="1800" b="1" noProof="0" dirty="0"/>
            <a:t>constraints,</a:t>
          </a:r>
          <a:r>
            <a:rPr lang="en-GB" sz="1800" noProof="0" dirty="0"/>
            <a:t> that is</a:t>
          </a:r>
          <a:r>
            <a:rPr lang="en-US" sz="1800" noProof="0" dirty="0"/>
            <a:t>, on the “effect of situation”, which is an unstable</a:t>
          </a:r>
          <a:r>
            <a:rPr lang="en-GB" sz="1800" noProof="0" dirty="0"/>
            <a:t> system of action.</a:t>
          </a:r>
        </a:p>
      </dgm:t>
    </dgm:pt>
    <dgm:pt modelId="{FDADD6AA-DAB1-4DBD-A11E-2CFF9284690F}" type="parTrans" cxnId="{1F7F2149-8E2C-4751-AE54-2DB3403C87C1}">
      <dgm:prSet/>
      <dgm:spPr/>
      <dgm:t>
        <a:bodyPr/>
        <a:lstStyle/>
        <a:p>
          <a:endParaRPr lang="en-US"/>
        </a:p>
      </dgm:t>
    </dgm:pt>
    <dgm:pt modelId="{B25771FD-5C6D-4A48-BF9B-7CC779DEB45D}" type="sibTrans" cxnId="{1F7F2149-8E2C-4751-AE54-2DB3403C87C1}">
      <dgm:prSet/>
      <dgm:spPr/>
      <dgm:t>
        <a:bodyPr/>
        <a:lstStyle/>
        <a:p>
          <a:endParaRPr lang="en-US"/>
        </a:p>
      </dgm:t>
    </dgm:pt>
    <dgm:pt modelId="{1835A3E5-0FF2-4111-A06C-AF2C205F0149}">
      <dgm:prSet custT="1"/>
      <dgm:spPr/>
      <dgm:t>
        <a:bodyPr/>
        <a:lstStyle/>
        <a:p>
          <a:r>
            <a:rPr lang="en-GB" sz="1600" noProof="0" dirty="0"/>
            <a:t>The instability of the situation and the variability of constraints explain why social actors have some </a:t>
          </a:r>
          <a:r>
            <a:rPr lang="en-GB" sz="1600" b="1" noProof="0" dirty="0"/>
            <a:t>margin for manoeuvre </a:t>
          </a:r>
          <a:r>
            <a:rPr lang="en-GB" sz="1600" noProof="0" dirty="0"/>
            <a:t>and so are not dominated, i.e., they are not passive </a:t>
          </a:r>
        </a:p>
        <a:p>
          <a:r>
            <a:rPr lang="en-GB" sz="1600" noProof="0" dirty="0"/>
            <a:t>cf.</a:t>
          </a:r>
          <a:r>
            <a:rPr lang="en-GB" sz="1600" i="1" noProof="0" dirty="0"/>
            <a:t> Asylum, </a:t>
          </a:r>
          <a:r>
            <a:rPr lang="en-GB" sz="1600" i="0" noProof="0" dirty="0"/>
            <a:t>in which </a:t>
          </a:r>
          <a:r>
            <a:rPr lang="en-GB" sz="1600" noProof="0" dirty="0"/>
            <a:t>Erwin Goffman shows the margin for manoeuvre of “insane” people</a:t>
          </a:r>
        </a:p>
      </dgm:t>
    </dgm:pt>
    <dgm:pt modelId="{6CD9175B-AADE-4B1F-9FDE-49130560F54E}" type="parTrans" cxnId="{0253380A-8ED5-4B9D-8576-E0E5B807E27B}">
      <dgm:prSet/>
      <dgm:spPr/>
      <dgm:t>
        <a:bodyPr/>
        <a:lstStyle/>
        <a:p>
          <a:endParaRPr lang="en-US"/>
        </a:p>
      </dgm:t>
    </dgm:pt>
    <dgm:pt modelId="{21B62B14-51FB-4C41-B888-62F071A97619}" type="sibTrans" cxnId="{0253380A-8ED5-4B9D-8576-E0E5B807E27B}">
      <dgm:prSet/>
      <dgm:spPr/>
      <dgm:t>
        <a:bodyPr/>
        <a:lstStyle/>
        <a:p>
          <a:endParaRPr lang="en-US"/>
        </a:p>
      </dgm:t>
    </dgm:pt>
    <dgm:pt modelId="{A92F24A4-3922-4D3E-A068-9FA2938E96B9}">
      <dgm:prSet custT="1"/>
      <dgm:spPr/>
      <dgm:t>
        <a:bodyPr/>
        <a:lstStyle/>
        <a:p>
          <a:r>
            <a:rPr lang="en-GB" sz="1600" noProof="0" dirty="0"/>
            <a:t>At a micro-individual scale of observation meaning could be seen as a causality to explain why a subject does an action, without eliminating other factors of causality such as constraints, cognitive perception or the unconscious.</a:t>
          </a:r>
        </a:p>
      </dgm:t>
    </dgm:pt>
    <dgm:pt modelId="{F9AF6B0A-7204-4400-BCFB-F9A5BFE03728}" type="parTrans" cxnId="{FF75715E-F5DF-4D45-875F-C9AEB105C2B7}">
      <dgm:prSet/>
      <dgm:spPr/>
      <dgm:t>
        <a:bodyPr/>
        <a:lstStyle/>
        <a:p>
          <a:endParaRPr lang="en-US"/>
        </a:p>
      </dgm:t>
    </dgm:pt>
    <dgm:pt modelId="{9DBE8664-D205-459A-AE70-1B706C8E65CD}" type="sibTrans" cxnId="{FF75715E-F5DF-4D45-875F-C9AEB105C2B7}">
      <dgm:prSet/>
      <dgm:spPr/>
      <dgm:t>
        <a:bodyPr/>
        <a:lstStyle/>
        <a:p>
          <a:endParaRPr lang="en-US"/>
        </a:p>
      </dgm:t>
    </dgm:pt>
    <dgm:pt modelId="{CFF3A525-F246-4936-B71C-60194D07D70E}" type="pres">
      <dgm:prSet presAssocID="{290054E0-8F2A-450E-B90F-56D2782B0D42}" presName="linear" presStyleCnt="0">
        <dgm:presLayoutVars>
          <dgm:animLvl val="lvl"/>
          <dgm:resizeHandles val="exact"/>
        </dgm:presLayoutVars>
      </dgm:prSet>
      <dgm:spPr/>
    </dgm:pt>
    <dgm:pt modelId="{A597C873-5ACD-472E-8229-55BBB14DC1D6}" type="pres">
      <dgm:prSet presAssocID="{1F65C45F-0DAA-4414-8149-782712BBDBBA}" presName="parentText" presStyleLbl="node1" presStyleIdx="0" presStyleCnt="4" custScaleY="144403" custLinFactY="-32925" custLinFactNeighborX="0" custLinFactNeighborY="-100000">
        <dgm:presLayoutVars>
          <dgm:chMax val="0"/>
          <dgm:bulletEnabled val="1"/>
        </dgm:presLayoutVars>
      </dgm:prSet>
      <dgm:spPr/>
    </dgm:pt>
    <dgm:pt modelId="{57CA6104-8FC9-495B-8686-21E0E7217384}" type="pres">
      <dgm:prSet presAssocID="{C453FFE3-625B-49EB-ADB2-DDF9D1655BA6}" presName="spacer" presStyleCnt="0"/>
      <dgm:spPr/>
    </dgm:pt>
    <dgm:pt modelId="{44D9FE86-CCD0-4E08-8E98-A47EF07E5C1F}" type="pres">
      <dgm:prSet presAssocID="{45802513-3F34-4A2F-8CC5-2247C81044D7}" presName="parentText" presStyleLbl="node1" presStyleIdx="1" presStyleCnt="4">
        <dgm:presLayoutVars>
          <dgm:chMax val="0"/>
          <dgm:bulletEnabled val="1"/>
        </dgm:presLayoutVars>
      </dgm:prSet>
      <dgm:spPr/>
    </dgm:pt>
    <dgm:pt modelId="{DFDD798C-1B06-4CB7-A701-EC68751FE9CE}" type="pres">
      <dgm:prSet presAssocID="{B25771FD-5C6D-4A48-BF9B-7CC779DEB45D}" presName="spacer" presStyleCnt="0"/>
      <dgm:spPr/>
    </dgm:pt>
    <dgm:pt modelId="{13CA4EF0-FC86-437F-813C-66F08FE7CCF3}" type="pres">
      <dgm:prSet presAssocID="{1835A3E5-0FF2-4111-A06C-AF2C205F0149}" presName="parentText" presStyleLbl="node1" presStyleIdx="2" presStyleCnt="4" custScaleY="135963" custLinFactY="25175" custLinFactNeighborX="0" custLinFactNeighborY="100000">
        <dgm:presLayoutVars>
          <dgm:chMax val="0"/>
          <dgm:bulletEnabled val="1"/>
        </dgm:presLayoutVars>
      </dgm:prSet>
      <dgm:spPr/>
    </dgm:pt>
    <dgm:pt modelId="{88172DD4-D6C4-4D88-A95F-9EB30B540371}" type="pres">
      <dgm:prSet presAssocID="{21B62B14-51FB-4C41-B888-62F071A97619}" presName="spacer" presStyleCnt="0"/>
      <dgm:spPr/>
    </dgm:pt>
    <dgm:pt modelId="{19C8337F-C55E-4C84-8E6B-5AB76969F154}" type="pres">
      <dgm:prSet presAssocID="{A92F24A4-3922-4D3E-A068-9FA2938E96B9}" presName="parentText" presStyleLbl="node1" presStyleIdx="3" presStyleCnt="4" custScaleY="98736" custLinFactY="63685" custLinFactNeighborX="0" custLinFactNeighborY="100000">
        <dgm:presLayoutVars>
          <dgm:chMax val="0"/>
          <dgm:bulletEnabled val="1"/>
        </dgm:presLayoutVars>
      </dgm:prSet>
      <dgm:spPr/>
    </dgm:pt>
  </dgm:ptLst>
  <dgm:cxnLst>
    <dgm:cxn modelId="{0253380A-8ED5-4B9D-8576-E0E5B807E27B}" srcId="{290054E0-8F2A-450E-B90F-56D2782B0D42}" destId="{1835A3E5-0FF2-4111-A06C-AF2C205F0149}" srcOrd="2" destOrd="0" parTransId="{6CD9175B-AADE-4B1F-9FDE-49130560F54E}" sibTransId="{21B62B14-51FB-4C41-B888-62F071A97619}"/>
    <dgm:cxn modelId="{FF75715E-F5DF-4D45-875F-C9AEB105C2B7}" srcId="{290054E0-8F2A-450E-B90F-56D2782B0D42}" destId="{A92F24A4-3922-4D3E-A068-9FA2938E96B9}" srcOrd="3" destOrd="0" parTransId="{F9AF6B0A-7204-4400-BCFB-F9A5BFE03728}" sibTransId="{9DBE8664-D205-459A-AE70-1B706C8E65CD}"/>
    <dgm:cxn modelId="{1F7F2149-8E2C-4751-AE54-2DB3403C87C1}" srcId="{290054E0-8F2A-450E-B90F-56D2782B0D42}" destId="{45802513-3F34-4A2F-8CC5-2247C81044D7}" srcOrd="1" destOrd="0" parTransId="{FDADD6AA-DAB1-4DBD-A11E-2CFF9284690F}" sibTransId="{B25771FD-5C6D-4A48-BF9B-7CC779DEB45D}"/>
    <dgm:cxn modelId="{4CAC838C-CB6C-436A-93FC-EE31401DCAB8}" type="presOf" srcId="{1F65C45F-0DAA-4414-8149-782712BBDBBA}" destId="{A597C873-5ACD-472E-8229-55BBB14DC1D6}" srcOrd="0" destOrd="0" presId="urn:microsoft.com/office/officeart/2005/8/layout/vList2"/>
    <dgm:cxn modelId="{31CB7B8F-C1C0-4626-88A2-CAE504A7DC82}" type="presOf" srcId="{A92F24A4-3922-4D3E-A068-9FA2938E96B9}" destId="{19C8337F-C55E-4C84-8E6B-5AB76969F154}" srcOrd="0" destOrd="0" presId="urn:microsoft.com/office/officeart/2005/8/layout/vList2"/>
    <dgm:cxn modelId="{BC679EA5-775E-468D-BD68-61455D0FF358}" srcId="{290054E0-8F2A-450E-B90F-56D2782B0D42}" destId="{1F65C45F-0DAA-4414-8149-782712BBDBBA}" srcOrd="0" destOrd="0" parTransId="{2248FCF5-D22E-4022-9F98-3805B0B43E2F}" sibTransId="{C453FFE3-625B-49EB-ADB2-DDF9D1655BA6}"/>
    <dgm:cxn modelId="{8253C9D4-CCE9-488B-8115-917B10887662}" type="presOf" srcId="{45802513-3F34-4A2F-8CC5-2247C81044D7}" destId="{44D9FE86-CCD0-4E08-8E98-A47EF07E5C1F}" srcOrd="0" destOrd="0" presId="urn:microsoft.com/office/officeart/2005/8/layout/vList2"/>
    <dgm:cxn modelId="{B01014D5-0F58-421B-9E05-3E03EE18FACD}" type="presOf" srcId="{1835A3E5-0FF2-4111-A06C-AF2C205F0149}" destId="{13CA4EF0-FC86-437F-813C-66F08FE7CCF3}" srcOrd="0" destOrd="0" presId="urn:microsoft.com/office/officeart/2005/8/layout/vList2"/>
    <dgm:cxn modelId="{44A76AE9-1E78-4F23-80DB-81FC9D91D7D2}" type="presOf" srcId="{290054E0-8F2A-450E-B90F-56D2782B0D42}" destId="{CFF3A525-F246-4936-B71C-60194D07D70E}" srcOrd="0" destOrd="0" presId="urn:microsoft.com/office/officeart/2005/8/layout/vList2"/>
    <dgm:cxn modelId="{E3AFADA7-41B5-4A17-987F-C0A8CF41596F}" type="presParOf" srcId="{CFF3A525-F246-4936-B71C-60194D07D70E}" destId="{A597C873-5ACD-472E-8229-55BBB14DC1D6}" srcOrd="0" destOrd="0" presId="urn:microsoft.com/office/officeart/2005/8/layout/vList2"/>
    <dgm:cxn modelId="{05A068D8-F50A-448C-A67C-6F02960551D1}" type="presParOf" srcId="{CFF3A525-F246-4936-B71C-60194D07D70E}" destId="{57CA6104-8FC9-495B-8686-21E0E7217384}" srcOrd="1" destOrd="0" presId="urn:microsoft.com/office/officeart/2005/8/layout/vList2"/>
    <dgm:cxn modelId="{140B8BDC-D6FA-458B-A261-5014DBF6DAF6}" type="presParOf" srcId="{CFF3A525-F246-4936-B71C-60194D07D70E}" destId="{44D9FE86-CCD0-4E08-8E98-A47EF07E5C1F}" srcOrd="2" destOrd="0" presId="urn:microsoft.com/office/officeart/2005/8/layout/vList2"/>
    <dgm:cxn modelId="{24951DB7-B6C6-4695-A8B3-34E0C62C0501}" type="presParOf" srcId="{CFF3A525-F246-4936-B71C-60194D07D70E}" destId="{DFDD798C-1B06-4CB7-A701-EC68751FE9CE}" srcOrd="3" destOrd="0" presId="urn:microsoft.com/office/officeart/2005/8/layout/vList2"/>
    <dgm:cxn modelId="{CE54D864-F54A-4B48-8112-9085EC0C6D38}" type="presParOf" srcId="{CFF3A525-F246-4936-B71C-60194D07D70E}" destId="{13CA4EF0-FC86-437F-813C-66F08FE7CCF3}" srcOrd="4" destOrd="0" presId="urn:microsoft.com/office/officeart/2005/8/layout/vList2"/>
    <dgm:cxn modelId="{98CF7F5D-2316-44A9-9B84-CA13E31DBCAE}" type="presParOf" srcId="{CFF3A525-F246-4936-B71C-60194D07D70E}" destId="{88172DD4-D6C4-4D88-A95F-9EB30B540371}" srcOrd="5" destOrd="0" presId="urn:microsoft.com/office/officeart/2005/8/layout/vList2"/>
    <dgm:cxn modelId="{2F034D02-D05B-4E51-B203-C539C4EF00F1}" type="presParOf" srcId="{CFF3A525-F246-4936-B71C-60194D07D70E}" destId="{19C8337F-C55E-4C84-8E6B-5AB76969F154}"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E6108-FF2C-4DFB-A541-4344D0A4B494}">
      <dsp:nvSpPr>
        <dsp:cNvPr id="0" name=""/>
        <dsp:cNvSpPr/>
      </dsp:nvSpPr>
      <dsp:spPr>
        <a:xfrm>
          <a:off x="0" y="33489"/>
          <a:ext cx="6586489" cy="8950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What is the relationship between the world of field studies and that of theory?</a:t>
          </a:r>
        </a:p>
      </dsp:txBody>
      <dsp:txXfrm>
        <a:off x="43693" y="77182"/>
        <a:ext cx="6499103" cy="807664"/>
      </dsp:txXfrm>
    </dsp:sp>
    <dsp:sp modelId="{1A4D438E-D908-46D3-B914-2E482922B9C1}">
      <dsp:nvSpPr>
        <dsp:cNvPr id="0" name=""/>
        <dsp:cNvSpPr/>
      </dsp:nvSpPr>
      <dsp:spPr>
        <a:xfrm>
          <a:off x="0" y="974619"/>
          <a:ext cx="6586489" cy="8950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noProof="0" dirty="0"/>
            <a:t>How to move from a “mere” description to an interpretation – what is the meaning of the word “theory”?</a:t>
          </a:r>
        </a:p>
      </dsp:txBody>
      <dsp:txXfrm>
        <a:off x="43693" y="1018312"/>
        <a:ext cx="6499103" cy="807664"/>
      </dsp:txXfrm>
    </dsp:sp>
    <dsp:sp modelId="{ECA10604-8C22-4012-847B-645B390AB3EB}">
      <dsp:nvSpPr>
        <dsp:cNvPr id="0" name=""/>
        <dsp:cNvSpPr/>
      </dsp:nvSpPr>
      <dsp:spPr>
        <a:xfrm>
          <a:off x="0" y="1915749"/>
          <a:ext cx="6586489" cy="8950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The solution I propose here is based on my own experience in carrying out socio-anthropological qualitative field studies since 1969. It represents one possibility, among others.</a:t>
          </a:r>
        </a:p>
      </dsp:txBody>
      <dsp:txXfrm>
        <a:off x="43693" y="1959442"/>
        <a:ext cx="6499103" cy="807664"/>
      </dsp:txXfrm>
    </dsp:sp>
    <dsp:sp modelId="{A9F23485-F37D-473D-8700-B456A136460D}">
      <dsp:nvSpPr>
        <dsp:cNvPr id="0" name=""/>
        <dsp:cNvSpPr/>
      </dsp:nvSpPr>
      <dsp:spPr>
        <a:xfrm>
          <a:off x="0" y="2856879"/>
          <a:ext cx="6586489" cy="8950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noProof="1"/>
            <a:t>Cf my last book, published in 2018, </a:t>
          </a:r>
          <a:r>
            <a:rPr lang="en-GB" sz="1600" i="1" kern="1200" noProof="1"/>
            <a:t>The anthropological perspective of the world. The inductive method illustrated.</a:t>
          </a:r>
        </a:p>
      </dsp:txBody>
      <dsp:txXfrm>
        <a:off x="43693" y="2900572"/>
        <a:ext cx="6499103" cy="8076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78F8D-FFE4-46A6-9FE4-7E917C1B099B}">
      <dsp:nvSpPr>
        <dsp:cNvPr id="0" name=""/>
        <dsp:cNvSpPr/>
      </dsp:nvSpPr>
      <dsp:spPr>
        <a:xfrm>
          <a:off x="0" y="0"/>
          <a:ext cx="6492875" cy="1053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noProof="0" dirty="0">
              <a:solidFill>
                <a:schemeClr val="tx1"/>
              </a:solidFill>
            </a:rPr>
            <a:t>Material culture </a:t>
          </a:r>
          <a:r>
            <a:rPr lang="en-GB" sz="1900" kern="1200" noProof="0" dirty="0"/>
            <a:t>based on the agricultural itinerary of cassava </a:t>
          </a:r>
        </a:p>
      </dsp:txBody>
      <dsp:txXfrm>
        <a:off x="51444" y="51444"/>
        <a:ext cx="6389987" cy="950952"/>
      </dsp:txXfrm>
    </dsp:sp>
    <dsp:sp modelId="{DC2A7D07-0319-4E0D-9698-04E60AE6E2DF}">
      <dsp:nvSpPr>
        <dsp:cNvPr id="0" name=""/>
        <dsp:cNvSpPr/>
      </dsp:nvSpPr>
      <dsp:spPr>
        <a:xfrm>
          <a:off x="0" y="1056119"/>
          <a:ext cx="6492875" cy="105384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noProof="0" dirty="0">
              <a:solidFill>
                <a:schemeClr val="tx1"/>
              </a:solidFill>
            </a:rPr>
            <a:t>Social relationships </a:t>
          </a:r>
          <a:r>
            <a:rPr lang="en-GB" sz="1900" kern="1200" noProof="0" dirty="0"/>
            <a:t>between men and women, old and young people and among members of families: power relationships, cooperation and building of identity.</a:t>
          </a:r>
        </a:p>
      </dsp:txBody>
      <dsp:txXfrm>
        <a:off x="51444" y="1107563"/>
        <a:ext cx="6389987" cy="950952"/>
      </dsp:txXfrm>
    </dsp:sp>
    <dsp:sp modelId="{91F626F1-450A-4B9B-928F-E24308EFED78}">
      <dsp:nvSpPr>
        <dsp:cNvPr id="0" name=""/>
        <dsp:cNvSpPr/>
      </dsp:nvSpPr>
      <dsp:spPr>
        <a:xfrm>
          <a:off x="0" y="2195224"/>
          <a:ext cx="6492875" cy="105384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noProof="0" dirty="0">
              <a:solidFill>
                <a:schemeClr val="tx1"/>
              </a:solidFill>
            </a:rPr>
            <a:t>The imagination or symbolic level </a:t>
          </a:r>
          <a:r>
            <a:rPr lang="en-GB" sz="1900" kern="1200" noProof="0" dirty="0"/>
            <a:t>with “witchcraft” and “sorcery” (which are difficult to distinguish).</a:t>
          </a:r>
        </a:p>
      </dsp:txBody>
      <dsp:txXfrm>
        <a:off x="51444" y="2246668"/>
        <a:ext cx="6389987" cy="950952"/>
      </dsp:txXfrm>
    </dsp:sp>
    <dsp:sp modelId="{5158CC61-0B4A-49D0-9B7B-4059001E6052}">
      <dsp:nvSpPr>
        <dsp:cNvPr id="0" name=""/>
        <dsp:cNvSpPr/>
      </dsp:nvSpPr>
      <dsp:spPr>
        <a:xfrm>
          <a:off x="0" y="3297458"/>
          <a:ext cx="6492875" cy="72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149"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kern="1200" noProof="0" dirty="0"/>
            <a:t>Witchcraft is a way to explain the difficult times of daily life and so to give a meaning to life.</a:t>
          </a:r>
        </a:p>
        <a:p>
          <a:pPr marL="114300" lvl="1" indent="-114300" algn="l" defTabSz="666750">
            <a:lnSpc>
              <a:spcPct val="90000"/>
            </a:lnSpc>
            <a:spcBef>
              <a:spcPct val="0"/>
            </a:spcBef>
            <a:spcAft>
              <a:spcPct val="20000"/>
            </a:spcAft>
            <a:buChar char="•"/>
          </a:pPr>
          <a:r>
            <a:rPr lang="en-GB" sz="1500" kern="1200" noProof="0" dirty="0"/>
            <a:t>Later I applied this dimension to deciphering advertising as an animist process</a:t>
          </a:r>
        </a:p>
      </dsp:txBody>
      <dsp:txXfrm>
        <a:off x="0" y="3297458"/>
        <a:ext cx="6492875" cy="727605"/>
      </dsp:txXfrm>
    </dsp:sp>
    <dsp:sp modelId="{A607F9C8-BA01-44AC-B69A-4DF6050CD5D5}">
      <dsp:nvSpPr>
        <dsp:cNvPr id="0" name=""/>
        <dsp:cNvSpPr/>
      </dsp:nvSpPr>
      <dsp:spPr>
        <a:xfrm>
          <a:off x="0" y="4025063"/>
          <a:ext cx="6492875" cy="10538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1"/>
              </a:solidFill>
            </a:rPr>
            <a:t>Each level is linked to a set of material, social and symbolic constraints</a:t>
          </a:r>
        </a:p>
      </dsp:txBody>
      <dsp:txXfrm>
        <a:off x="51444" y="4076507"/>
        <a:ext cx="6389987" cy="9509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701A2-8157-411D-9821-62088C0FC56E}">
      <dsp:nvSpPr>
        <dsp:cNvPr id="0" name=""/>
        <dsp:cNvSpPr/>
      </dsp:nvSpPr>
      <dsp:spPr>
        <a:xfrm>
          <a:off x="0" y="251040"/>
          <a:ext cx="6492875" cy="10448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noProof="0" dirty="0"/>
            <a:t>With material culture I try to find the way</a:t>
          </a:r>
          <a:r>
            <a:rPr lang="en-GB" sz="1900" b="0" kern="1200" noProof="0" dirty="0">
              <a:solidFill>
                <a:schemeClr val="bg1"/>
              </a:solidFill>
            </a:rPr>
            <a:t>s</a:t>
          </a:r>
          <a:r>
            <a:rPr lang="en-GB" sz="1900" b="1" kern="1200" noProof="0" dirty="0">
              <a:solidFill>
                <a:schemeClr val="tx1"/>
              </a:solidFill>
            </a:rPr>
            <a:t> </a:t>
          </a:r>
          <a:r>
            <a:rPr lang="en-GB" sz="1900" kern="1200" noProof="0" dirty="0"/>
            <a:t>(itinerary method) by which a consumer good or a service is obtained or “built” or “created” by social actors, individuals or collective actors</a:t>
          </a:r>
        </a:p>
      </dsp:txBody>
      <dsp:txXfrm>
        <a:off x="51003" y="302043"/>
        <a:ext cx="6390869" cy="942803"/>
      </dsp:txXfrm>
    </dsp:sp>
    <dsp:sp modelId="{BA38DBFB-1E58-4043-82C0-9C5AFF8AC07B}">
      <dsp:nvSpPr>
        <dsp:cNvPr id="0" name=""/>
        <dsp:cNvSpPr/>
      </dsp:nvSpPr>
      <dsp:spPr>
        <a:xfrm>
          <a:off x="0" y="1295850"/>
          <a:ext cx="6492875"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149" tIns="24130" rIns="135128" bIns="24130" numCol="1" spcCol="1270" anchor="t" anchorCtr="0">
          <a:noAutofit/>
        </a:bodyPr>
        <a:lstStyle/>
        <a:p>
          <a:pPr marL="114300" lvl="1" indent="-114300" algn="l" defTabSz="666750">
            <a:lnSpc>
              <a:spcPct val="90000"/>
            </a:lnSpc>
            <a:spcBef>
              <a:spcPct val="0"/>
            </a:spcBef>
            <a:spcAft>
              <a:spcPct val="20000"/>
            </a:spcAft>
            <a:buChar char="•"/>
          </a:pPr>
          <a:endParaRPr lang="en-US" sz="1500" kern="1200" dirty="0"/>
        </a:p>
      </dsp:txBody>
      <dsp:txXfrm>
        <a:off x="0" y="1295850"/>
        <a:ext cx="6492875" cy="314640"/>
      </dsp:txXfrm>
    </dsp:sp>
    <dsp:sp modelId="{432CB542-6733-4659-A2DC-3387C81121A2}">
      <dsp:nvSpPr>
        <dsp:cNvPr id="0" name=""/>
        <dsp:cNvSpPr/>
      </dsp:nvSpPr>
      <dsp:spPr>
        <a:xfrm>
          <a:off x="0" y="1516485"/>
          <a:ext cx="6492875" cy="1044809"/>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noProof="0" dirty="0"/>
            <a:t>My main questions are how do you do this or that, with whom, and where, to describe the concrete system of objects. I only have a few questions about “why”.</a:t>
          </a:r>
        </a:p>
      </dsp:txBody>
      <dsp:txXfrm>
        <a:off x="51003" y="1567488"/>
        <a:ext cx="6390869" cy="942803"/>
      </dsp:txXfrm>
    </dsp:sp>
    <dsp:sp modelId="{488041DE-89A3-4774-8EA2-B7FAB1526A2F}">
      <dsp:nvSpPr>
        <dsp:cNvPr id="0" name=""/>
        <dsp:cNvSpPr/>
      </dsp:nvSpPr>
      <dsp:spPr>
        <a:xfrm>
          <a:off x="0" y="2710020"/>
          <a:ext cx="6492875" cy="1044809"/>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noProof="0" dirty="0"/>
            <a:t>When understanding the system of objects, I elucidate the invisible constraints which weigh on social practices and on the decision-making process</a:t>
          </a:r>
        </a:p>
      </dsp:txBody>
      <dsp:txXfrm>
        <a:off x="51003" y="2761023"/>
        <a:ext cx="6390869" cy="942803"/>
      </dsp:txXfrm>
    </dsp:sp>
    <dsp:sp modelId="{CF8B6149-05B0-4EF1-BA9C-F963D02726B3}">
      <dsp:nvSpPr>
        <dsp:cNvPr id="0" name=""/>
        <dsp:cNvSpPr/>
      </dsp:nvSpPr>
      <dsp:spPr>
        <a:xfrm>
          <a:off x="0" y="3878824"/>
          <a:ext cx="6492875" cy="104480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noProof="0" dirty="0"/>
            <a:t>So, thanks to these</a:t>
          </a:r>
          <a:r>
            <a:rPr lang="en-GB" sz="1900" kern="1200" noProof="0" dirty="0">
              <a:solidFill>
                <a:schemeClr val="tx1"/>
              </a:solidFill>
            </a:rPr>
            <a:t> constraints</a:t>
          </a:r>
          <a:r>
            <a:rPr lang="en-GB" sz="1900" kern="1200" noProof="0" dirty="0"/>
            <a:t>, I know</a:t>
          </a:r>
          <a:r>
            <a:rPr lang="en-GB" sz="1900" b="0" kern="1200" noProof="0" dirty="0">
              <a:solidFill>
                <a:schemeClr val="tx1"/>
              </a:solidFill>
            </a:rPr>
            <a:t> why actors do what they do</a:t>
          </a:r>
          <a:r>
            <a:rPr lang="en-GB" sz="1900" b="0" kern="1200" noProof="0" dirty="0"/>
            <a:t>. Most often, but not always, they adapt their decision to their constraints.</a:t>
          </a:r>
        </a:p>
      </dsp:txBody>
      <dsp:txXfrm>
        <a:off x="51003" y="3929827"/>
        <a:ext cx="6390869" cy="9428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77A88-E383-44FD-B1A2-B9BA59605822}">
      <dsp:nvSpPr>
        <dsp:cNvPr id="0" name=""/>
        <dsp:cNvSpPr/>
      </dsp:nvSpPr>
      <dsp:spPr>
        <a:xfrm>
          <a:off x="0" y="178049"/>
          <a:ext cx="6492875" cy="21411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noProof="0" dirty="0"/>
            <a:t>With social relationships, I try to describe who are the main actors involved in the social process depending on the stage of the itinerary</a:t>
          </a:r>
        </a:p>
      </dsp:txBody>
      <dsp:txXfrm>
        <a:off x="104520" y="282569"/>
        <a:ext cx="6283835" cy="1932060"/>
      </dsp:txXfrm>
    </dsp:sp>
    <dsp:sp modelId="{D0592446-5DE8-424C-B6C8-EA188D1A7CC4}">
      <dsp:nvSpPr>
        <dsp:cNvPr id="0" name=""/>
        <dsp:cNvSpPr/>
      </dsp:nvSpPr>
      <dsp:spPr>
        <a:xfrm>
          <a:off x="0" y="2319150"/>
          <a:ext cx="6492875" cy="260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149"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GB" sz="2300" kern="1200" noProof="0" dirty="0"/>
            <a:t>Where is the “area of uncertainty”?</a:t>
          </a:r>
        </a:p>
        <a:p>
          <a:pPr marL="228600" lvl="1" indent="-228600" algn="l" defTabSz="1022350">
            <a:lnSpc>
              <a:spcPct val="90000"/>
            </a:lnSpc>
            <a:spcBef>
              <a:spcPct val="0"/>
            </a:spcBef>
            <a:spcAft>
              <a:spcPct val="20000"/>
            </a:spcAft>
            <a:buChar char="•"/>
          </a:pPr>
          <a:r>
            <a:rPr lang="en-GB" sz="2300" kern="1200" noProof="0" dirty="0"/>
            <a:t>Who is controlling this area?</a:t>
          </a:r>
        </a:p>
        <a:p>
          <a:pPr marL="228600" lvl="1" indent="-228600" algn="l" defTabSz="1022350">
            <a:lnSpc>
              <a:spcPct val="90000"/>
            </a:lnSpc>
            <a:spcBef>
              <a:spcPct val="0"/>
            </a:spcBef>
            <a:spcAft>
              <a:spcPct val="20000"/>
            </a:spcAft>
            <a:buChar char="•"/>
          </a:pPr>
          <a:r>
            <a:rPr lang="en-GB" sz="2300" kern="1200" noProof="0" dirty="0"/>
            <a:t>What are the constraints which weigh on the social situation?</a:t>
          </a:r>
        </a:p>
        <a:p>
          <a:pPr marL="228600" lvl="1" indent="-228600" algn="l" defTabSz="1022350">
            <a:lnSpc>
              <a:spcPct val="90000"/>
            </a:lnSpc>
            <a:spcBef>
              <a:spcPct val="0"/>
            </a:spcBef>
            <a:spcAft>
              <a:spcPct val="20000"/>
            </a:spcAft>
            <a:buChar char="•"/>
          </a:pPr>
          <a:r>
            <a:rPr lang="en-GB" sz="2300" b="1" kern="1200" noProof="0" dirty="0"/>
            <a:t>It is the level of practices, social strategies and constraints and potentiality</a:t>
          </a:r>
        </a:p>
        <a:p>
          <a:pPr marL="228600" lvl="1" indent="-228600" algn="l" defTabSz="1022350">
            <a:lnSpc>
              <a:spcPct val="90000"/>
            </a:lnSpc>
            <a:spcBef>
              <a:spcPct val="0"/>
            </a:spcBef>
            <a:spcAft>
              <a:spcPct val="20000"/>
            </a:spcAft>
            <a:buChar char="•"/>
          </a:pPr>
          <a:r>
            <a:rPr lang="en-GB" sz="2300" b="1" kern="1200" noProof="0" dirty="0"/>
            <a:t>My main question is how?</a:t>
          </a:r>
        </a:p>
      </dsp:txBody>
      <dsp:txXfrm>
        <a:off x="0" y="2319150"/>
        <a:ext cx="6492875" cy="26082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FD85D-06ED-4CF8-B0BE-2619B93A685F}">
      <dsp:nvSpPr>
        <dsp:cNvPr id="0" name=""/>
        <dsp:cNvSpPr/>
      </dsp:nvSpPr>
      <dsp:spPr>
        <a:xfrm>
          <a:off x="0" y="334649"/>
          <a:ext cx="6492875" cy="5967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noProof="0" dirty="0"/>
            <a:t>It is the world of representations in which opinions, values, symbolic meanings, and perception of reality are found</a:t>
          </a:r>
        </a:p>
      </dsp:txBody>
      <dsp:txXfrm>
        <a:off x="29128" y="363777"/>
        <a:ext cx="6434619" cy="538444"/>
      </dsp:txXfrm>
    </dsp:sp>
    <dsp:sp modelId="{35430467-14C4-4121-AF40-4FB6C52BED47}">
      <dsp:nvSpPr>
        <dsp:cNvPr id="0" name=""/>
        <dsp:cNvSpPr/>
      </dsp:nvSpPr>
      <dsp:spPr>
        <a:xfrm>
          <a:off x="0" y="974549"/>
          <a:ext cx="6492875" cy="596700"/>
        </a:xfrm>
        <a:prstGeom prst="round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noProof="0" dirty="0"/>
            <a:t>It is the main level by which I discover what the actors’ meanings of life are, how they build their identity (cf. life cycle method)</a:t>
          </a:r>
        </a:p>
      </dsp:txBody>
      <dsp:txXfrm>
        <a:off x="29128" y="1003677"/>
        <a:ext cx="6434619" cy="538444"/>
      </dsp:txXfrm>
    </dsp:sp>
    <dsp:sp modelId="{47E0F07C-D5AE-4D60-A6C0-FBAF817BEF3E}">
      <dsp:nvSpPr>
        <dsp:cNvPr id="0" name=""/>
        <dsp:cNvSpPr/>
      </dsp:nvSpPr>
      <dsp:spPr>
        <a:xfrm>
          <a:off x="0" y="1614449"/>
          <a:ext cx="6492875" cy="5967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noProof="0" dirty="0">
              <a:solidFill>
                <a:schemeClr val="tx1"/>
              </a:solidFill>
            </a:rPr>
            <a:t>Most often I find that there is a gap between the world of representations and that of practices</a:t>
          </a:r>
        </a:p>
      </dsp:txBody>
      <dsp:txXfrm>
        <a:off x="29128" y="1643577"/>
        <a:ext cx="6434619" cy="538444"/>
      </dsp:txXfrm>
    </dsp:sp>
    <dsp:sp modelId="{B8221D6C-4AE7-4B3B-A2C3-3096FA2ACEEA}">
      <dsp:nvSpPr>
        <dsp:cNvPr id="0" name=""/>
        <dsp:cNvSpPr/>
      </dsp:nvSpPr>
      <dsp:spPr>
        <a:xfrm>
          <a:off x="0" y="2254349"/>
          <a:ext cx="6492875" cy="5967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noProof="0" dirty="0">
              <a:solidFill>
                <a:schemeClr val="tx1"/>
              </a:solidFill>
            </a:rPr>
            <a:t>I explain this gap by the existence of the material, social or symbolic constraints</a:t>
          </a:r>
        </a:p>
      </dsp:txBody>
      <dsp:txXfrm>
        <a:off x="29128" y="2283477"/>
        <a:ext cx="6434619" cy="538444"/>
      </dsp:txXfrm>
    </dsp:sp>
    <dsp:sp modelId="{E92C677B-08EA-434F-A98F-8EEA17B9DC35}">
      <dsp:nvSpPr>
        <dsp:cNvPr id="0" name=""/>
        <dsp:cNvSpPr/>
      </dsp:nvSpPr>
      <dsp:spPr>
        <a:xfrm>
          <a:off x="0" y="2830457"/>
          <a:ext cx="6492875" cy="5967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noProof="0" dirty="0"/>
            <a:t>That is why the world of representation is most often interpreted as a way to justify social action than as a “triggering event” of action. </a:t>
          </a:r>
        </a:p>
      </dsp:txBody>
      <dsp:txXfrm>
        <a:off x="29128" y="2859585"/>
        <a:ext cx="6434619" cy="538444"/>
      </dsp:txXfrm>
    </dsp:sp>
    <dsp:sp modelId="{C1D7AC7F-9F4B-46E4-9045-D917C0B6C625}">
      <dsp:nvSpPr>
        <dsp:cNvPr id="0" name=""/>
        <dsp:cNvSpPr/>
      </dsp:nvSpPr>
      <dsp:spPr>
        <a:xfrm>
          <a:off x="0" y="3534150"/>
          <a:ext cx="6492875" cy="596700"/>
        </a:xfrm>
        <a:prstGeom prst="round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noProof="0" dirty="0"/>
            <a:t>There are some exceptions such as “activist”, “believer” or “entrepreneur” actors, for whom the imagination is very important in helping to trigger action.</a:t>
          </a:r>
        </a:p>
      </dsp:txBody>
      <dsp:txXfrm>
        <a:off x="29128" y="3563278"/>
        <a:ext cx="6434619" cy="538444"/>
      </dsp:txXfrm>
    </dsp:sp>
    <dsp:sp modelId="{F3558753-E7FC-4ABC-B26C-285FC2CCF6B2}">
      <dsp:nvSpPr>
        <dsp:cNvPr id="0" name=""/>
        <dsp:cNvSpPr/>
      </dsp:nvSpPr>
      <dsp:spPr>
        <a:xfrm>
          <a:off x="0" y="4184503"/>
          <a:ext cx="6492875" cy="5967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noProof="0" dirty="0">
              <a:solidFill>
                <a:schemeClr val="bg1"/>
              </a:solidFill>
            </a:rPr>
            <a:t>When searching for understanding</a:t>
          </a:r>
          <a:r>
            <a:rPr lang="en-GB" sz="1500" b="1" kern="1200" noProof="0" dirty="0">
              <a:solidFill>
                <a:schemeClr val="tx1"/>
              </a:solidFill>
            </a:rPr>
            <a:t> representations</a:t>
          </a:r>
          <a:r>
            <a:rPr lang="en-GB" sz="1500" b="1" kern="1200" noProof="0" dirty="0">
              <a:solidFill>
                <a:schemeClr val="bg1"/>
              </a:solidFill>
            </a:rPr>
            <a:t>,</a:t>
          </a:r>
          <a:r>
            <a:rPr lang="en-GB" sz="1500" b="1" kern="1200" noProof="0" dirty="0">
              <a:solidFill>
                <a:schemeClr val="tx1"/>
              </a:solidFill>
            </a:rPr>
            <a:t> </a:t>
          </a:r>
          <a:r>
            <a:rPr lang="en-GB" sz="1500" b="1" kern="1200" noProof="0" dirty="0">
              <a:solidFill>
                <a:schemeClr val="bg1"/>
              </a:solidFill>
            </a:rPr>
            <a:t>my</a:t>
          </a:r>
          <a:r>
            <a:rPr lang="en-GB" sz="1500" b="1" kern="1200" noProof="0" dirty="0">
              <a:solidFill>
                <a:schemeClr val="tx1"/>
              </a:solidFill>
            </a:rPr>
            <a:t> main question is why?</a:t>
          </a:r>
        </a:p>
      </dsp:txBody>
      <dsp:txXfrm>
        <a:off x="29128" y="4213631"/>
        <a:ext cx="6434619" cy="5384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C8935-7EA0-425B-AA2B-8FD1FC6B5012}">
      <dsp:nvSpPr>
        <dsp:cNvPr id="0" name=""/>
        <dsp:cNvSpPr/>
      </dsp:nvSpPr>
      <dsp:spPr>
        <a:xfrm>
          <a:off x="3286" y="86590"/>
          <a:ext cx="3203971" cy="51299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The 5 </a:t>
          </a:r>
          <a:r>
            <a:rPr lang="fr-FR" sz="1400" kern="1200" dirty="0" err="1"/>
            <a:t>m</a:t>
          </a:r>
          <a:r>
            <a:rPr lang="fr-FR" sz="1400" b="1" kern="1200" dirty="0" err="1"/>
            <a:t>aterials</a:t>
          </a:r>
          <a:r>
            <a:rPr lang="fr-FR" sz="1400" b="1" kern="1200" dirty="0"/>
            <a:t> </a:t>
          </a:r>
          <a:r>
            <a:rPr lang="fr-FR" sz="1400" kern="1200" dirty="0"/>
            <a:t>constraints</a:t>
          </a:r>
          <a:endParaRPr lang="en-US" sz="1400" kern="1200" dirty="0"/>
        </a:p>
      </dsp:txBody>
      <dsp:txXfrm>
        <a:off x="3286" y="86590"/>
        <a:ext cx="3203971" cy="512998"/>
      </dsp:txXfrm>
    </dsp:sp>
    <dsp:sp modelId="{3B350A70-74AC-4991-A94A-C421586752CB}">
      <dsp:nvSpPr>
        <dsp:cNvPr id="0" name=""/>
        <dsp:cNvSpPr/>
      </dsp:nvSpPr>
      <dsp:spPr>
        <a:xfrm>
          <a:off x="3286" y="599589"/>
          <a:ext cx="3203971" cy="346830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b="1" kern="1200" noProof="0" dirty="0"/>
            <a:t>Time</a:t>
          </a:r>
          <a:r>
            <a:rPr lang="en-GB" sz="1400" kern="1200" noProof="0" dirty="0"/>
            <a:t>: Does the proposed change save time or waste time? </a:t>
          </a:r>
        </a:p>
        <a:p>
          <a:pPr marL="114300" lvl="1" indent="-114300" algn="l" defTabSz="622300">
            <a:lnSpc>
              <a:spcPct val="90000"/>
            </a:lnSpc>
            <a:spcBef>
              <a:spcPct val="0"/>
            </a:spcBef>
            <a:spcAft>
              <a:spcPct val="15000"/>
            </a:spcAft>
            <a:buChar char="•"/>
          </a:pPr>
          <a:r>
            <a:rPr lang="en-GB" sz="1400" b="1" kern="1200" noProof="0" dirty="0"/>
            <a:t>Space</a:t>
          </a:r>
          <a:r>
            <a:rPr lang="en-GB" sz="1400" kern="1200" noProof="0" dirty="0"/>
            <a:t>: Is there enough physical space to make the change (bathroom, bedroom, or living room at home, and sales areas outside)?</a:t>
          </a:r>
        </a:p>
        <a:p>
          <a:pPr marL="114300" lvl="1" indent="-114300" algn="l" defTabSz="622300">
            <a:lnSpc>
              <a:spcPct val="90000"/>
            </a:lnSpc>
            <a:spcBef>
              <a:spcPct val="0"/>
            </a:spcBef>
            <a:spcAft>
              <a:spcPct val="15000"/>
            </a:spcAft>
            <a:buChar char="•"/>
          </a:pPr>
          <a:r>
            <a:rPr lang="en-GB" sz="1400" b="1" kern="1200" noProof="0" dirty="0"/>
            <a:t>Budget</a:t>
          </a:r>
          <a:r>
            <a:rPr lang="en-GB" sz="1400" kern="1200" noProof="0" dirty="0"/>
            <a:t>: Can the change be borne financially? </a:t>
          </a:r>
        </a:p>
        <a:p>
          <a:pPr marL="114300" lvl="1" indent="-114300" algn="l" defTabSz="622300">
            <a:lnSpc>
              <a:spcPct val="90000"/>
            </a:lnSpc>
            <a:spcBef>
              <a:spcPct val="0"/>
            </a:spcBef>
            <a:spcAft>
              <a:spcPct val="15000"/>
            </a:spcAft>
            <a:buChar char="•"/>
          </a:pPr>
          <a:r>
            <a:rPr lang="en-GB" sz="1400" b="1" kern="1200" noProof="0" dirty="0"/>
            <a:t>The system of concrete objects is </a:t>
          </a:r>
          <a:r>
            <a:rPr lang="en-GB" sz="1400" b="0" kern="1200" noProof="0" dirty="0"/>
            <a:t>necessary for the use of a new product or service.</a:t>
          </a:r>
          <a:endParaRPr lang="en-GB" sz="1400" kern="1200" noProof="0" dirty="0"/>
        </a:p>
        <a:p>
          <a:pPr marL="114300" lvl="1" indent="-114300" algn="l" defTabSz="622300">
            <a:lnSpc>
              <a:spcPct val="90000"/>
            </a:lnSpc>
            <a:spcBef>
              <a:spcPct val="0"/>
            </a:spcBef>
            <a:spcAft>
              <a:spcPct val="15000"/>
            </a:spcAft>
            <a:buChar char="•"/>
          </a:pPr>
          <a:r>
            <a:rPr lang="en-GB" sz="1400" b="1" kern="1200" noProof="0" dirty="0"/>
            <a:t>The energy </a:t>
          </a:r>
          <a:r>
            <a:rPr lang="en-GB" sz="1400" b="0" kern="1200" noProof="0" dirty="0"/>
            <a:t>that allowed the system of objects to work.</a:t>
          </a:r>
        </a:p>
      </dsp:txBody>
      <dsp:txXfrm>
        <a:off x="3286" y="599589"/>
        <a:ext cx="3203971" cy="3468307"/>
      </dsp:txXfrm>
    </dsp:sp>
    <dsp:sp modelId="{DFD50C00-FE95-4137-82F7-E65E6E8B3850}">
      <dsp:nvSpPr>
        <dsp:cNvPr id="0" name=""/>
        <dsp:cNvSpPr/>
      </dsp:nvSpPr>
      <dsp:spPr>
        <a:xfrm>
          <a:off x="3655814" y="86590"/>
          <a:ext cx="3203971" cy="512998"/>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The 3 </a:t>
          </a:r>
          <a:r>
            <a:rPr lang="fr-FR" sz="1400" b="1" kern="1200" dirty="0"/>
            <a:t>social </a:t>
          </a:r>
          <a:r>
            <a:rPr lang="fr-FR" sz="1400" b="0" kern="1200" dirty="0" err="1"/>
            <a:t>constraints</a:t>
          </a:r>
          <a:endParaRPr lang="en-US" sz="1400" b="0" kern="1200" dirty="0"/>
        </a:p>
      </dsp:txBody>
      <dsp:txXfrm>
        <a:off x="3655814" y="86590"/>
        <a:ext cx="3203971" cy="512998"/>
      </dsp:txXfrm>
    </dsp:sp>
    <dsp:sp modelId="{0C9F1C4C-92F2-4FFD-BEF8-F725AFB978BE}">
      <dsp:nvSpPr>
        <dsp:cNvPr id="0" name=""/>
        <dsp:cNvSpPr/>
      </dsp:nvSpPr>
      <dsp:spPr>
        <a:xfrm>
          <a:off x="3655814" y="599589"/>
          <a:ext cx="3203971" cy="3468307"/>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b="1" kern="1200" noProof="0" dirty="0"/>
            <a:t>Learning: </a:t>
          </a:r>
          <a:r>
            <a:rPr lang="en-GB" sz="1400" b="0" kern="1200" noProof="0" dirty="0"/>
            <a:t>Is it complicated to learn? This constraint can disappear if there is a strong survival or budget constraint. </a:t>
          </a:r>
          <a:endParaRPr lang="en-GB" sz="1400" kern="1200" noProof="0" dirty="0"/>
        </a:p>
        <a:p>
          <a:pPr marL="114300" lvl="1" indent="-114300" algn="l" defTabSz="622300">
            <a:lnSpc>
              <a:spcPct val="90000"/>
            </a:lnSpc>
            <a:spcBef>
              <a:spcPct val="0"/>
            </a:spcBef>
            <a:spcAft>
              <a:spcPct val="15000"/>
            </a:spcAft>
            <a:buChar char="•"/>
          </a:pPr>
          <a:r>
            <a:rPr lang="en-GB" sz="1400" b="1" kern="1200" noProof="0" dirty="0"/>
            <a:t>Group norm</a:t>
          </a:r>
          <a:r>
            <a:rPr lang="en-GB" sz="1400" kern="1200" noProof="0" dirty="0"/>
            <a:t>: between what is implicitly prescribed, permitted, and forbidden within a group</a:t>
          </a:r>
        </a:p>
        <a:p>
          <a:pPr marL="114300" lvl="1" indent="-114300" algn="l" defTabSz="622300">
            <a:lnSpc>
              <a:spcPct val="90000"/>
            </a:lnSpc>
            <a:spcBef>
              <a:spcPct val="0"/>
            </a:spcBef>
            <a:spcAft>
              <a:spcPct val="15000"/>
            </a:spcAft>
            <a:buChar char="•"/>
          </a:pPr>
          <a:r>
            <a:rPr lang="en-GB" sz="1400" b="1" kern="1200" noProof="0" dirty="0"/>
            <a:t>“Predigital” and digital social networks </a:t>
          </a:r>
          <a:r>
            <a:rPr lang="en-GB" sz="1400" kern="1200" noProof="0" dirty="0"/>
            <a:t>as a basis for the interplay of actors who produce norms in favour of or against an innovation</a:t>
          </a:r>
        </a:p>
      </dsp:txBody>
      <dsp:txXfrm>
        <a:off x="3655814" y="599589"/>
        <a:ext cx="3203971" cy="3468307"/>
      </dsp:txXfrm>
    </dsp:sp>
    <dsp:sp modelId="{E1B5D00C-53F6-4744-9F60-076B49E147A5}">
      <dsp:nvSpPr>
        <dsp:cNvPr id="0" name=""/>
        <dsp:cNvSpPr/>
      </dsp:nvSpPr>
      <dsp:spPr>
        <a:xfrm>
          <a:off x="7308342" y="86590"/>
          <a:ext cx="3203971" cy="512998"/>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The 3 </a:t>
          </a:r>
          <a:r>
            <a:rPr lang="fr-FR" sz="1400" b="1" kern="1200" dirty="0" err="1"/>
            <a:t>symbolic</a:t>
          </a:r>
          <a:r>
            <a:rPr lang="fr-FR" sz="1400" b="1" kern="1200" dirty="0"/>
            <a:t> and </a:t>
          </a:r>
          <a:r>
            <a:rPr lang="fr-FR" sz="1400" b="1" kern="1200" dirty="0" err="1"/>
            <a:t>psychological</a:t>
          </a:r>
          <a:r>
            <a:rPr lang="fr-FR" sz="1400" b="1" kern="1200" dirty="0"/>
            <a:t> </a:t>
          </a:r>
          <a:r>
            <a:rPr lang="fr-FR" sz="1400" b="0" kern="1200" dirty="0" err="1"/>
            <a:t>constraints</a:t>
          </a:r>
          <a:endParaRPr lang="en-US" sz="1400" b="0" kern="1200" dirty="0"/>
        </a:p>
      </dsp:txBody>
      <dsp:txXfrm>
        <a:off x="7308342" y="86590"/>
        <a:ext cx="3203971" cy="512998"/>
      </dsp:txXfrm>
    </dsp:sp>
    <dsp:sp modelId="{E9697288-A823-45E0-B4A8-00CA078E7999}">
      <dsp:nvSpPr>
        <dsp:cNvPr id="0" name=""/>
        <dsp:cNvSpPr/>
      </dsp:nvSpPr>
      <dsp:spPr>
        <a:xfrm>
          <a:off x="7308342" y="599589"/>
          <a:ext cx="3203971" cy="346830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b="1" kern="1200" noProof="0" dirty="0"/>
            <a:t>Mental burden: </a:t>
          </a:r>
          <a:r>
            <a:rPr lang="en-GB" sz="1400" b="0" kern="1200" noProof="0" dirty="0"/>
            <a:t>does the change lower the mental burden or not? This is an important </a:t>
          </a:r>
          <a:r>
            <a:rPr lang="en-GB" sz="1400" kern="1200" noProof="0" dirty="0"/>
            <a:t>concept which comes from ergonomics. The change will be difficult to bring about if the new practice increases the mental burden, for instance if it is more complicated to use</a:t>
          </a:r>
        </a:p>
        <a:p>
          <a:pPr marL="114300" lvl="1" indent="-114300" algn="l" defTabSz="622300">
            <a:lnSpc>
              <a:spcPct val="90000"/>
            </a:lnSpc>
            <a:spcBef>
              <a:spcPct val="0"/>
            </a:spcBef>
            <a:spcAft>
              <a:spcPct val="15000"/>
            </a:spcAft>
            <a:buChar char="•"/>
          </a:pPr>
          <a:r>
            <a:rPr lang="en-GB" sz="1400" b="1" kern="1200" noProof="0" dirty="0"/>
            <a:t>Personal or professional identity: </a:t>
          </a:r>
          <a:r>
            <a:rPr lang="en-GB" sz="1400" kern="1200" noProof="0" dirty="0"/>
            <a:t>Will the change “lower or raise the face” of the other, as they say in China? Does it affect male or female identity or social status? </a:t>
          </a:r>
        </a:p>
        <a:p>
          <a:pPr marL="114300" lvl="1" indent="-114300" algn="l" defTabSz="622300">
            <a:lnSpc>
              <a:spcPct val="90000"/>
            </a:lnSpc>
            <a:spcBef>
              <a:spcPct val="0"/>
            </a:spcBef>
            <a:spcAft>
              <a:spcPct val="15000"/>
            </a:spcAft>
            <a:buChar char="•"/>
          </a:pPr>
          <a:r>
            <a:rPr lang="en-GB" sz="1400" b="1" kern="1200" noProof="0" dirty="0"/>
            <a:t>Perceived risks </a:t>
          </a:r>
          <a:r>
            <a:rPr lang="en-GB" sz="1400" kern="1200" noProof="0" dirty="0"/>
            <a:t>in the case of cosmetic products: are the cosmetic products perceived as being threatening for the skin or for the eyes? </a:t>
          </a:r>
        </a:p>
      </dsp:txBody>
      <dsp:txXfrm>
        <a:off x="7308342" y="599589"/>
        <a:ext cx="3203971" cy="34683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58E3B-E326-4653-8AEF-34A5978424E8}">
      <dsp:nvSpPr>
        <dsp:cNvPr id="0" name=""/>
        <dsp:cNvSpPr/>
      </dsp:nvSpPr>
      <dsp:spPr>
        <a:xfrm>
          <a:off x="0" y="75488"/>
          <a:ext cx="6784259" cy="7148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noProof="0" dirty="0"/>
            <a:t>What I learnt when observing big organisations with French sociologist Michel Crozier in 1969-1971, is that a decision could be observed as a collective process, and not only as a individual trade-off at one moment.</a:t>
          </a:r>
        </a:p>
      </dsp:txBody>
      <dsp:txXfrm>
        <a:off x="34897" y="110385"/>
        <a:ext cx="6714465" cy="645076"/>
      </dsp:txXfrm>
    </dsp:sp>
    <dsp:sp modelId="{764AA342-4BC0-4BE1-AEEB-C812DDF8C62C}">
      <dsp:nvSpPr>
        <dsp:cNvPr id="0" name=""/>
        <dsp:cNvSpPr/>
      </dsp:nvSpPr>
      <dsp:spPr>
        <a:xfrm>
          <a:off x="0" y="827798"/>
          <a:ext cx="6784259" cy="71487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noProof="0" dirty="0"/>
            <a:t>Now I know that it depends on scales of observation, as I discovered in 1987 when writing about Congolese small farmers.</a:t>
          </a:r>
        </a:p>
      </dsp:txBody>
      <dsp:txXfrm>
        <a:off x="34897" y="862695"/>
        <a:ext cx="6714465" cy="645076"/>
      </dsp:txXfrm>
    </dsp:sp>
    <dsp:sp modelId="{3143493C-157F-4343-8164-F763CE422ED0}">
      <dsp:nvSpPr>
        <dsp:cNvPr id="0" name=""/>
        <dsp:cNvSpPr/>
      </dsp:nvSpPr>
      <dsp:spPr>
        <a:xfrm>
          <a:off x="0" y="1580108"/>
          <a:ext cx="6784259" cy="71487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noProof="0" dirty="0"/>
            <a:t>At </a:t>
          </a:r>
          <a:r>
            <a:rPr lang="en-US" sz="1300" kern="1200" noProof="0" dirty="0"/>
            <a:t>the micro-individual level of observation, a decision can be analyzed as a trade-off made by an individual</a:t>
          </a:r>
          <a:r>
            <a:rPr lang="en-GB" sz="1300" kern="1200" noProof="0" dirty="0"/>
            <a:t>.</a:t>
          </a:r>
        </a:p>
      </dsp:txBody>
      <dsp:txXfrm>
        <a:off x="34897" y="1615005"/>
        <a:ext cx="6714465" cy="645076"/>
      </dsp:txXfrm>
    </dsp:sp>
    <dsp:sp modelId="{C61F9058-1E0C-4D92-B7C2-DD65FA4985F5}">
      <dsp:nvSpPr>
        <dsp:cNvPr id="0" name=""/>
        <dsp:cNvSpPr/>
      </dsp:nvSpPr>
      <dsp:spPr>
        <a:xfrm>
          <a:off x="0" y="2332418"/>
          <a:ext cx="6784259" cy="71487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noProof="0" dirty="0"/>
            <a:t>At a mesosocial and microsocial scale of observation, a decision is analysed as a social process made up of interactions among several actors under some constraints of situation</a:t>
          </a:r>
        </a:p>
      </dsp:txBody>
      <dsp:txXfrm>
        <a:off x="34897" y="2367315"/>
        <a:ext cx="6714465" cy="645076"/>
      </dsp:txXfrm>
    </dsp:sp>
    <dsp:sp modelId="{57EC7B0D-7F25-4E5A-8824-95B54A318E85}">
      <dsp:nvSpPr>
        <dsp:cNvPr id="0" name=""/>
        <dsp:cNvSpPr/>
      </dsp:nvSpPr>
      <dsp:spPr>
        <a:xfrm>
          <a:off x="0" y="3084728"/>
          <a:ext cx="6784259" cy="71487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noProof="0" dirty="0"/>
            <a:t>At a macrosocial scale, the decision vanishes and is replaced by correlation as an indicator of causality.</a:t>
          </a:r>
        </a:p>
      </dsp:txBody>
      <dsp:txXfrm>
        <a:off x="34897" y="3119625"/>
        <a:ext cx="6714465" cy="6450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7C873-5ACD-472E-8229-55BBB14DC1D6}">
      <dsp:nvSpPr>
        <dsp:cNvPr id="0" name=""/>
        <dsp:cNvSpPr/>
      </dsp:nvSpPr>
      <dsp:spPr>
        <a:xfrm>
          <a:off x="0" y="434780"/>
          <a:ext cx="6513603" cy="131335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kern="1200" noProof="0" dirty="0"/>
            <a:t>For example, </a:t>
          </a:r>
          <a:r>
            <a:rPr lang="en-GB" sz="2000" b="1" kern="1200" noProof="0" dirty="0"/>
            <a:t>domination </a:t>
          </a:r>
          <a:r>
            <a:rPr lang="en-GB" sz="2000" kern="1200" noProof="0" dirty="0"/>
            <a:t>is a concept which works at a </a:t>
          </a:r>
          <a:r>
            <a:rPr lang="en-GB" sz="2000" b="1" kern="1200" noProof="0" dirty="0"/>
            <a:t>macro-scale of observation </a:t>
          </a:r>
          <a:r>
            <a:rPr lang="en-GB" sz="2000" kern="1200" noProof="0" dirty="0"/>
            <a:t>the causality of which could be based on correlation as an indicator of a statistic causality</a:t>
          </a:r>
        </a:p>
      </dsp:txBody>
      <dsp:txXfrm>
        <a:off x="64113" y="498893"/>
        <a:ext cx="6385377" cy="1185130"/>
      </dsp:txXfrm>
    </dsp:sp>
    <dsp:sp modelId="{44D9FE86-CCD0-4E08-8E98-A47EF07E5C1F}">
      <dsp:nvSpPr>
        <dsp:cNvPr id="0" name=""/>
        <dsp:cNvSpPr/>
      </dsp:nvSpPr>
      <dsp:spPr>
        <a:xfrm>
          <a:off x="0" y="2071386"/>
          <a:ext cx="6513603" cy="909507"/>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noProof="0" dirty="0"/>
            <a:t>But at the </a:t>
          </a:r>
          <a:r>
            <a:rPr lang="en-GB" sz="1800" b="1" kern="1200" noProof="0" dirty="0"/>
            <a:t>mesosocial and microsocial scales of observation</a:t>
          </a:r>
          <a:r>
            <a:rPr lang="en-GB" sz="1800" kern="1200" noProof="0" dirty="0"/>
            <a:t>, the causality depends on </a:t>
          </a:r>
          <a:r>
            <a:rPr lang="en-GB" sz="1800" b="1" kern="1200" noProof="0" dirty="0"/>
            <a:t>constraints,</a:t>
          </a:r>
          <a:r>
            <a:rPr lang="en-GB" sz="1800" kern="1200" noProof="0" dirty="0"/>
            <a:t> that is</a:t>
          </a:r>
          <a:r>
            <a:rPr lang="en-US" sz="1800" kern="1200" noProof="0" dirty="0"/>
            <a:t>, on the “effect of situation”, which is an unstable</a:t>
          </a:r>
          <a:r>
            <a:rPr lang="en-GB" sz="1800" kern="1200" noProof="0" dirty="0"/>
            <a:t> system of action.</a:t>
          </a:r>
        </a:p>
      </dsp:txBody>
      <dsp:txXfrm>
        <a:off x="44398" y="2115784"/>
        <a:ext cx="6424807" cy="820711"/>
      </dsp:txXfrm>
    </dsp:sp>
    <dsp:sp modelId="{13CA4EF0-FC86-437F-813C-66F08FE7CCF3}">
      <dsp:nvSpPr>
        <dsp:cNvPr id="0" name=""/>
        <dsp:cNvSpPr/>
      </dsp:nvSpPr>
      <dsp:spPr>
        <a:xfrm>
          <a:off x="0" y="3233656"/>
          <a:ext cx="6513603" cy="1236593"/>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noProof="0" dirty="0"/>
            <a:t>The instability of the situation and the variability of constraints explain why social actors have some </a:t>
          </a:r>
          <a:r>
            <a:rPr lang="en-GB" sz="1600" b="1" kern="1200" noProof="0" dirty="0"/>
            <a:t>margin for manoeuvre </a:t>
          </a:r>
          <a:r>
            <a:rPr lang="en-GB" sz="1600" kern="1200" noProof="0" dirty="0"/>
            <a:t>and so are not dominated, i.e., they are not passive </a:t>
          </a:r>
        </a:p>
        <a:p>
          <a:pPr marL="0" lvl="0" indent="0" algn="l" defTabSz="711200">
            <a:lnSpc>
              <a:spcPct val="90000"/>
            </a:lnSpc>
            <a:spcBef>
              <a:spcPct val="0"/>
            </a:spcBef>
            <a:spcAft>
              <a:spcPct val="35000"/>
            </a:spcAft>
            <a:buNone/>
          </a:pPr>
          <a:r>
            <a:rPr lang="en-GB" sz="1600" kern="1200" noProof="0" dirty="0"/>
            <a:t>cf.</a:t>
          </a:r>
          <a:r>
            <a:rPr lang="en-GB" sz="1600" i="1" kern="1200" noProof="0" dirty="0"/>
            <a:t> Asylum, </a:t>
          </a:r>
          <a:r>
            <a:rPr lang="en-GB" sz="1600" i="0" kern="1200" noProof="0" dirty="0"/>
            <a:t>in which </a:t>
          </a:r>
          <a:r>
            <a:rPr lang="en-GB" sz="1600" kern="1200" noProof="0" dirty="0"/>
            <a:t>Erwin Goffman shows the margin for manoeuvre of “insane” people</a:t>
          </a:r>
        </a:p>
      </dsp:txBody>
      <dsp:txXfrm>
        <a:off x="60365" y="3294021"/>
        <a:ext cx="6392873" cy="1115863"/>
      </dsp:txXfrm>
    </dsp:sp>
    <dsp:sp modelId="{19C8337F-C55E-4C84-8E6B-5AB76969F154}">
      <dsp:nvSpPr>
        <dsp:cNvPr id="0" name=""/>
        <dsp:cNvSpPr/>
      </dsp:nvSpPr>
      <dsp:spPr>
        <a:xfrm>
          <a:off x="0" y="4832398"/>
          <a:ext cx="6513603" cy="89801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noProof="0" dirty="0"/>
            <a:t>At a micro-individual scale of observation meaning could be seen as a causality to explain why a subject does an action, without eliminating other factors of causality such as constraints, cognitive perception or the unconscious.</a:t>
          </a:r>
        </a:p>
      </dsp:txBody>
      <dsp:txXfrm>
        <a:off x="43837" y="4876235"/>
        <a:ext cx="6425929" cy="81033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CDEBDE-3CDF-4704-B592-B8E2EB34894C}" type="datetimeFigureOut">
              <a:rPr lang="fr-FR" smtClean="0"/>
              <a:t>25/02/2026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F4731-A6E7-4D8D-B1E1-4E2BBB2981E1}" type="slidenum">
              <a:rPr lang="fr-FR" smtClean="0"/>
              <a:t>‹N°›</a:t>
            </a:fld>
            <a:endParaRPr lang="fr-FR"/>
          </a:p>
        </p:txBody>
      </p:sp>
    </p:spTree>
    <p:extLst>
      <p:ext uri="{BB962C8B-B14F-4D97-AF65-F5344CB8AC3E}">
        <p14:creationId xmlns:p14="http://schemas.microsoft.com/office/powerpoint/2010/main" val="3214156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1435851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3247962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308962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51841-4864-4C11-9448-CF79761A00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624474D-FDC6-4AF2-8E0D-436969FDE6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46EFE36-0B25-4D88-BF85-85CBB8C9290D}"/>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09BD68B0-3D39-4A88-9B33-5780882A14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3A7446-DAB1-40E7-B582-8D41C06BA04C}"/>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1350353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C854B0-9A1B-46FC-A842-E62CD6E6F4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6E091B5-460D-430D-9149-2833C9CF329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8CDF172-943E-412B-85B2-43E67DDA90C8}"/>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4CD688FF-03E0-44ED-B678-94B38FC586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25BC9F-8750-4064-A020-4E5DBB6FCBB5}"/>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1374373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546784-41B1-4F63-A7CC-CFC8B5EEEA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B054321-3050-40C5-8072-0E707335A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E87AFB5-B1CB-4670-B19E-111DD160743C}"/>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79173053-2929-4EAF-88ED-37CE4349B5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251E17F-6BDD-4A32-AC9F-B758E22FF348}"/>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455380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8DCABB-DC58-4A0F-95D2-C1843ACE6DA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72CBE9-23B1-40D8-AD09-E3C4F87963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E50F2A4-249A-41CE-8CE1-92E8728CFE5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A25F57-8441-4389-BB2F-C1B7561D5AF2}"/>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6" name="Espace réservé du pied de page 5">
            <a:extLst>
              <a:ext uri="{FF2B5EF4-FFF2-40B4-BE49-F238E27FC236}">
                <a16:creationId xmlns:a16="http://schemas.microsoft.com/office/drawing/2014/main" id="{E0CB6224-2FD7-4252-BF1E-3776436156E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A08AC21-7C1A-4AD9-9690-F646AF3EB085}"/>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1434413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2178A3-0188-46EE-8D44-9F56E7F141B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355F433-91E6-46C3-AB5D-00E0C1F932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AE45B0A-F6DE-4645-B12C-7EBA7F2239F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19087C-5549-4F0A-933F-8D0EDBDEBE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FDD3E25-A87A-46F8-89F2-FA170C4372A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575931E-0C0B-4855-AEAE-2B84F932982A}"/>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8" name="Espace réservé du pied de page 7">
            <a:extLst>
              <a:ext uri="{FF2B5EF4-FFF2-40B4-BE49-F238E27FC236}">
                <a16:creationId xmlns:a16="http://schemas.microsoft.com/office/drawing/2014/main" id="{C43AB293-A100-4836-B091-65D8CECB22A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CFCDAD4-F5C1-4C53-AFBE-DDAC2FA96819}"/>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79762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589B5-0697-4214-92A9-0570A853098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7FAAEC7-B48F-41C9-9C81-91C521AA0072}"/>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4" name="Espace réservé du pied de page 3">
            <a:extLst>
              <a:ext uri="{FF2B5EF4-FFF2-40B4-BE49-F238E27FC236}">
                <a16:creationId xmlns:a16="http://schemas.microsoft.com/office/drawing/2014/main" id="{BDF63212-7A2A-48B0-B8DC-AAAE1B42249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14824DA-EB24-42C9-AD61-FA0A15A86F56}"/>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181574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C4D86E1-857D-466F-ADBC-FAC84E95C260}"/>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3" name="Espace réservé du pied de page 2">
            <a:extLst>
              <a:ext uri="{FF2B5EF4-FFF2-40B4-BE49-F238E27FC236}">
                <a16:creationId xmlns:a16="http://schemas.microsoft.com/office/drawing/2014/main" id="{AEE5B2FC-19ED-465E-9658-415D3138573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3658B82-F241-4ACC-80D9-8DFB11BE7BA7}"/>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2898945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CC53E1-6A7A-4287-A4B8-1CBDE17EF2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A1A42A3-EE7C-41C9-A262-AD4F7ABE26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F0FA163-AF35-4AC6-B05A-8E9B64843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9627652-20D4-4EE3-A7B6-0DFC3B2BA2BB}"/>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6" name="Espace réservé du pied de page 5">
            <a:extLst>
              <a:ext uri="{FF2B5EF4-FFF2-40B4-BE49-F238E27FC236}">
                <a16:creationId xmlns:a16="http://schemas.microsoft.com/office/drawing/2014/main" id="{221DEB1A-57BB-4EB5-988D-1E55A33B5B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B5FE6A0-D3F7-4823-8306-722FC1073F1C}"/>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46326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D21FE3-1C77-4EFE-A922-E11EF7A2285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51038F6-3FF9-447E-B5CA-2111384E99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7E8C2A8-F8FB-4A7B-A860-CD5AC06ED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A3CF804-F3D8-4347-B893-142524F3B286}"/>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6" name="Espace réservé du pied de page 5">
            <a:extLst>
              <a:ext uri="{FF2B5EF4-FFF2-40B4-BE49-F238E27FC236}">
                <a16:creationId xmlns:a16="http://schemas.microsoft.com/office/drawing/2014/main" id="{0CFF3BAF-3E75-4CF7-9D44-90DA21B3FA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A5A3AD-733B-4D00-B8F8-E41D6E9E586A}"/>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3708961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B68704-B2CB-4B31-B888-F6059D8B2FA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DBFC797-F25D-45ED-96B2-11370954046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B1697F-36E2-4B50-9B78-1800DF234961}"/>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987D7EDA-9AAD-4884-ABEE-FD875CC58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D3C196E-CCA2-457C-A24C-D47ADB19BB23}"/>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321598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B9AD2B9-30ED-4B02-9AD2-B8589779DD0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0E00E59-DF0C-46F6-A6A0-E3381D9782B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9EDC7B-BF7F-4D1C-8C09-8FDBFE8345B5}"/>
              </a:ext>
            </a:extLst>
          </p:cNvPr>
          <p:cNvSpPr>
            <a:spLocks noGrp="1"/>
          </p:cNvSpPr>
          <p:nvPr>
            <p:ph type="dt" sz="half" idx="10"/>
          </p:nvPr>
        </p:nvSpPr>
        <p:spPr/>
        <p:txBody>
          <a:body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675A3360-6079-4BE3-834D-9000A8C2E2D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F9B8253-9975-4BF8-9478-833D549769DC}"/>
              </a:ext>
            </a:extLst>
          </p:cNvPr>
          <p:cNvSpPr>
            <a:spLocks noGrp="1"/>
          </p:cNvSpPr>
          <p:nvPr>
            <p:ph type="sldNum" sz="quarter" idx="12"/>
          </p:nvPr>
        </p:nvSpPr>
        <p:spPr/>
        <p:txBody>
          <a:bodyPr/>
          <a:lstStyle/>
          <a:p>
            <a:fld id="{EA0C1392-FC08-4710-8000-4DE01ACFB078}" type="slidenum">
              <a:rPr lang="fr-FR" smtClean="0"/>
              <a:t>‹N°›</a:t>
            </a:fld>
            <a:endParaRPr lang="fr-FR"/>
          </a:p>
        </p:txBody>
      </p:sp>
    </p:spTree>
    <p:extLst>
      <p:ext uri="{BB962C8B-B14F-4D97-AF65-F5344CB8AC3E}">
        <p14:creationId xmlns:p14="http://schemas.microsoft.com/office/powerpoint/2010/main" val="3685141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914400" y="1112838"/>
            <a:ext cx="10972800" cy="469900"/>
          </a:xfrm>
        </p:spPr>
        <p:txBody>
          <a:bodyPr/>
          <a:lstStyle/>
          <a:p>
            <a:r>
              <a:rPr lang="fr-FR"/>
              <a:t>Modifiez le style du titre</a:t>
            </a:r>
          </a:p>
        </p:txBody>
      </p:sp>
      <p:sp>
        <p:nvSpPr>
          <p:cNvPr id="3" name="Espace réservé du texte 2"/>
          <p:cNvSpPr>
            <a:spLocks noGrp="1"/>
          </p:cNvSpPr>
          <p:nvPr>
            <p:ph type="body" sz="half" idx="1"/>
          </p:nvPr>
        </p:nvSpPr>
        <p:spPr>
          <a:xfrm>
            <a:off x="1202267" y="1879601"/>
            <a:ext cx="5088467" cy="392906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493933" y="1879600"/>
            <a:ext cx="5088467" cy="18875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493933" y="3919539"/>
            <a:ext cx="5088467" cy="18891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859429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DE42C51-13DD-4A18-9877-C43140D6D1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875675E-C7E5-483E-B3AF-7268E6B07D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F40B17-A2DA-41B7-B9A7-D2C4F40DD4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11AA4-AEDE-4843-9075-A1B849183053}" type="datetimeFigureOut">
              <a:rPr lang="fr-FR" smtClean="0"/>
              <a:t>25/02/2026</a:t>
            </a:fld>
            <a:endParaRPr lang="fr-FR"/>
          </a:p>
        </p:txBody>
      </p:sp>
      <p:sp>
        <p:nvSpPr>
          <p:cNvPr id="5" name="Espace réservé du pied de page 4">
            <a:extLst>
              <a:ext uri="{FF2B5EF4-FFF2-40B4-BE49-F238E27FC236}">
                <a16:creationId xmlns:a16="http://schemas.microsoft.com/office/drawing/2014/main" id="{3144942B-54AD-41D0-96EC-CE848D285F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1E781B1-F8DD-4E7F-BBD9-327B187749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0C1392-FC08-4710-8000-4DE01ACFB078}" type="slidenum">
              <a:rPr lang="fr-FR" smtClean="0"/>
              <a:t>‹N°›</a:t>
            </a:fld>
            <a:endParaRPr lang="fr-FR"/>
          </a:p>
        </p:txBody>
      </p:sp>
    </p:spTree>
    <p:extLst>
      <p:ext uri="{BB962C8B-B14F-4D97-AF65-F5344CB8AC3E}">
        <p14:creationId xmlns:p14="http://schemas.microsoft.com/office/powerpoint/2010/main" val="2372395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tags" Target="../tags/tag5.xml"/><Relationship Id="rId7" Type="http://schemas.openxmlformats.org/officeDocument/2006/relationships/diagramData" Target="../diagrams/data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jpg"/><Relationship Id="rId11" Type="http://schemas.microsoft.com/office/2007/relationships/diagramDrawing" Target="../diagrams/drawing1.xml"/><Relationship Id="rId5" Type="http://schemas.openxmlformats.org/officeDocument/2006/relationships/slideLayout" Target="../slideLayouts/slideLayout2.xml"/><Relationship Id="rId10" Type="http://schemas.openxmlformats.org/officeDocument/2006/relationships/diagramColors" Target="../diagrams/colors1.xml"/><Relationship Id="rId4" Type="http://schemas.openxmlformats.org/officeDocument/2006/relationships/tags" Target="../tags/tag6.xml"/><Relationship Id="rId9"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slideLayout" Target="../slideLayouts/slideLayout2.xml"/><Relationship Id="rId4"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slideLayout" Target="../slideLayouts/slideLayout2.xml"/><Relationship Id="rId4" Type="http://schemas.openxmlformats.org/officeDocument/2006/relationships/tags" Target="../tags/tag23.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Layout" Target="../slideLayouts/slideLayout2.xml"/><Relationship Id="rId4" Type="http://schemas.openxmlformats.org/officeDocument/2006/relationships/tags" Target="../tags/tag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slideLayout" Target="../slideLayouts/slideLayout2.xml"/><Relationship Id="rId4" Type="http://schemas.openxmlformats.org/officeDocument/2006/relationships/tags" Target="../tags/tag3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Layout" Target="../slideLayouts/slideLayout2.xml"/><Relationship Id="rId4" Type="http://schemas.openxmlformats.org/officeDocument/2006/relationships/tags" Target="../tags/tag36.xml"/></Relationships>
</file>

<file path=ppt/slides/_rels/slide14.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Layout" Target="../slideLayouts/slideLayout2.xml"/><Relationship Id="rId4"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4.jp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_rels/slide16.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5.jpg"/><Relationship Id="rId5" Type="http://schemas.openxmlformats.org/officeDocument/2006/relationships/slideLayout" Target="../slideLayouts/slideLayout2.xml"/><Relationship Id="rId4" Type="http://schemas.openxmlformats.org/officeDocument/2006/relationships/tags" Target="../tags/tag49.xml"/></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52.xml"/><Relationship Id="rId7" Type="http://schemas.openxmlformats.org/officeDocument/2006/relationships/image" Target="../media/image6.jp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Layout" Target="../slideLayouts/slideLayout2.xml"/><Relationship Id="rId5" Type="http://schemas.openxmlformats.org/officeDocument/2006/relationships/tags" Target="../tags/tag54.xml"/><Relationship Id="rId4" Type="http://schemas.openxmlformats.org/officeDocument/2006/relationships/tags" Target="../tags/tag53.xml"/><Relationship Id="rId9"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Layout" Target="../slideLayouts/slideLayout3.xml"/><Relationship Id="rId4" Type="http://schemas.openxmlformats.org/officeDocument/2006/relationships/tags" Target="../tags/tag65.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2.xml"/><Relationship Id="rId7" Type="http://schemas.openxmlformats.org/officeDocument/2006/relationships/diagramColors" Target="../diagrams/colors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tags" Target="../tags/tag74.xml"/><Relationship Id="rId7" Type="http://schemas.openxmlformats.org/officeDocument/2006/relationships/diagramQuickStyle" Target="../diagrams/quickStyle6.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slideLayout" Target="../slideLayouts/slideLayout2.xml"/><Relationship Id="rId9" Type="http://schemas.microsoft.com/office/2007/relationships/diagramDrawing" Target="../diagrams/drawing6.xml"/></Relationships>
</file>

<file path=ppt/slides/_rels/slide27.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slideLayout" Target="../slideLayouts/slideLayout3.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tags" Target="../tags/tag83.xml"/><Relationship Id="rId7" Type="http://schemas.openxmlformats.org/officeDocument/2006/relationships/image" Target="../media/image12.jpeg"/><Relationship Id="rId12" Type="http://schemas.microsoft.com/office/2007/relationships/diagramDrawing" Target="../diagrams/drawing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Layout" Target="../slideLayouts/slideLayout2.xml"/><Relationship Id="rId11" Type="http://schemas.openxmlformats.org/officeDocument/2006/relationships/diagramColors" Target="../diagrams/colors7.xml"/><Relationship Id="rId5" Type="http://schemas.openxmlformats.org/officeDocument/2006/relationships/tags" Target="../tags/tag85.xml"/><Relationship Id="rId10" Type="http://schemas.openxmlformats.org/officeDocument/2006/relationships/diagramQuickStyle" Target="../diagrams/quickStyle7.xml"/><Relationship Id="rId4" Type="http://schemas.openxmlformats.org/officeDocument/2006/relationships/tags" Target="../tags/tag84.xml"/><Relationship Id="rId9"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13" Type="http://schemas.openxmlformats.org/officeDocument/2006/relationships/tags" Target="../tags/tag98.xml"/><Relationship Id="rId18" Type="http://schemas.openxmlformats.org/officeDocument/2006/relationships/tags" Target="../tags/tag103.xml"/><Relationship Id="rId26" Type="http://schemas.openxmlformats.org/officeDocument/2006/relationships/tags" Target="../tags/tag111.xml"/><Relationship Id="rId39" Type="http://schemas.openxmlformats.org/officeDocument/2006/relationships/image" Target="../media/image16.jpeg"/><Relationship Id="rId21" Type="http://schemas.openxmlformats.org/officeDocument/2006/relationships/tags" Target="../tags/tag106.xml"/><Relationship Id="rId34" Type="http://schemas.openxmlformats.org/officeDocument/2006/relationships/slideLayout" Target="../slideLayouts/slideLayout2.xml"/><Relationship Id="rId42" Type="http://schemas.openxmlformats.org/officeDocument/2006/relationships/image" Target="../media/image19.jpeg"/><Relationship Id="rId7" Type="http://schemas.openxmlformats.org/officeDocument/2006/relationships/tags" Target="../tags/tag92.xml"/><Relationship Id="rId2" Type="http://schemas.openxmlformats.org/officeDocument/2006/relationships/tags" Target="../tags/tag87.xml"/><Relationship Id="rId16" Type="http://schemas.openxmlformats.org/officeDocument/2006/relationships/tags" Target="../tags/tag101.xml"/><Relationship Id="rId29" Type="http://schemas.openxmlformats.org/officeDocument/2006/relationships/tags" Target="../tags/tag114.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24" Type="http://schemas.openxmlformats.org/officeDocument/2006/relationships/tags" Target="../tags/tag109.xml"/><Relationship Id="rId32" Type="http://schemas.openxmlformats.org/officeDocument/2006/relationships/tags" Target="../tags/tag117.xml"/><Relationship Id="rId37" Type="http://schemas.openxmlformats.org/officeDocument/2006/relationships/image" Target="../media/image14.jpeg"/><Relationship Id="rId40" Type="http://schemas.openxmlformats.org/officeDocument/2006/relationships/image" Target="../media/image17.jpeg"/><Relationship Id="rId45" Type="http://schemas.openxmlformats.org/officeDocument/2006/relationships/image" Target="../media/image22.jpeg"/><Relationship Id="rId5" Type="http://schemas.openxmlformats.org/officeDocument/2006/relationships/tags" Target="../tags/tag90.xml"/><Relationship Id="rId15" Type="http://schemas.openxmlformats.org/officeDocument/2006/relationships/tags" Target="../tags/tag100.xml"/><Relationship Id="rId23" Type="http://schemas.openxmlformats.org/officeDocument/2006/relationships/tags" Target="../tags/tag108.xml"/><Relationship Id="rId28" Type="http://schemas.openxmlformats.org/officeDocument/2006/relationships/tags" Target="../tags/tag113.xml"/><Relationship Id="rId36" Type="http://schemas.openxmlformats.org/officeDocument/2006/relationships/image" Target="../media/image13.jpeg"/><Relationship Id="rId10" Type="http://schemas.openxmlformats.org/officeDocument/2006/relationships/tags" Target="../tags/tag95.xml"/><Relationship Id="rId19" Type="http://schemas.openxmlformats.org/officeDocument/2006/relationships/tags" Target="../tags/tag104.xml"/><Relationship Id="rId31" Type="http://schemas.openxmlformats.org/officeDocument/2006/relationships/tags" Target="../tags/tag116.xml"/><Relationship Id="rId44" Type="http://schemas.openxmlformats.org/officeDocument/2006/relationships/image" Target="../media/image21.jpeg"/><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tags" Target="../tags/tag99.xml"/><Relationship Id="rId22" Type="http://schemas.openxmlformats.org/officeDocument/2006/relationships/tags" Target="../tags/tag107.xml"/><Relationship Id="rId27" Type="http://schemas.openxmlformats.org/officeDocument/2006/relationships/tags" Target="../tags/tag112.xml"/><Relationship Id="rId30" Type="http://schemas.openxmlformats.org/officeDocument/2006/relationships/tags" Target="../tags/tag115.xml"/><Relationship Id="rId35" Type="http://schemas.openxmlformats.org/officeDocument/2006/relationships/notesSlide" Target="../notesSlides/notesSlide1.xml"/><Relationship Id="rId43" Type="http://schemas.openxmlformats.org/officeDocument/2006/relationships/image" Target="../media/image20.jpeg"/><Relationship Id="rId8" Type="http://schemas.openxmlformats.org/officeDocument/2006/relationships/tags" Target="../tags/tag93.xml"/><Relationship Id="rId3" Type="http://schemas.openxmlformats.org/officeDocument/2006/relationships/tags" Target="../tags/tag88.xml"/><Relationship Id="rId12" Type="http://schemas.openxmlformats.org/officeDocument/2006/relationships/tags" Target="../tags/tag97.xml"/><Relationship Id="rId17" Type="http://schemas.openxmlformats.org/officeDocument/2006/relationships/tags" Target="../tags/tag102.xml"/><Relationship Id="rId25" Type="http://schemas.openxmlformats.org/officeDocument/2006/relationships/tags" Target="../tags/tag110.xml"/><Relationship Id="rId33" Type="http://schemas.openxmlformats.org/officeDocument/2006/relationships/tags" Target="../tags/tag118.xml"/><Relationship Id="rId38" Type="http://schemas.openxmlformats.org/officeDocument/2006/relationships/image" Target="../media/image15.jpeg"/><Relationship Id="rId46" Type="http://schemas.openxmlformats.org/officeDocument/2006/relationships/image" Target="../media/image23.jpeg"/><Relationship Id="rId20" Type="http://schemas.openxmlformats.org/officeDocument/2006/relationships/tags" Target="../tags/tag105.xml"/><Relationship Id="rId41" Type="http://schemas.openxmlformats.org/officeDocument/2006/relationships/image" Target="../media/image18.jpeg"/></Relationships>
</file>

<file path=ppt/slides/_rels/slide30.xml.rels><?xml version="1.0" encoding="UTF-8" standalone="yes"?>
<Relationships xmlns="http://schemas.openxmlformats.org/package/2006/relationships"><Relationship Id="rId8" Type="http://schemas.openxmlformats.org/officeDocument/2006/relationships/tags" Target="../tags/tag126.xml"/><Relationship Id="rId13" Type="http://schemas.openxmlformats.org/officeDocument/2006/relationships/tags" Target="../tags/tag131.xml"/><Relationship Id="rId18" Type="http://schemas.openxmlformats.org/officeDocument/2006/relationships/tags" Target="../tags/tag136.xml"/><Relationship Id="rId26" Type="http://schemas.openxmlformats.org/officeDocument/2006/relationships/notesSlide" Target="../notesSlides/notesSlide2.xml"/><Relationship Id="rId3" Type="http://schemas.openxmlformats.org/officeDocument/2006/relationships/tags" Target="../tags/tag121.xml"/><Relationship Id="rId21" Type="http://schemas.openxmlformats.org/officeDocument/2006/relationships/tags" Target="../tags/tag139.xml"/><Relationship Id="rId7" Type="http://schemas.openxmlformats.org/officeDocument/2006/relationships/tags" Target="../tags/tag125.xml"/><Relationship Id="rId12" Type="http://schemas.openxmlformats.org/officeDocument/2006/relationships/tags" Target="../tags/tag130.xml"/><Relationship Id="rId17" Type="http://schemas.openxmlformats.org/officeDocument/2006/relationships/tags" Target="../tags/tag135.xml"/><Relationship Id="rId25" Type="http://schemas.openxmlformats.org/officeDocument/2006/relationships/slideLayout" Target="../slideLayouts/slideLayout6.xml"/><Relationship Id="rId2" Type="http://schemas.openxmlformats.org/officeDocument/2006/relationships/tags" Target="../tags/tag120.xml"/><Relationship Id="rId16" Type="http://schemas.openxmlformats.org/officeDocument/2006/relationships/tags" Target="../tags/tag134.xml"/><Relationship Id="rId20" Type="http://schemas.openxmlformats.org/officeDocument/2006/relationships/tags" Target="../tags/tag138.xml"/><Relationship Id="rId1" Type="http://schemas.openxmlformats.org/officeDocument/2006/relationships/tags" Target="../tags/tag119.xml"/><Relationship Id="rId6" Type="http://schemas.openxmlformats.org/officeDocument/2006/relationships/tags" Target="../tags/tag124.xml"/><Relationship Id="rId11" Type="http://schemas.openxmlformats.org/officeDocument/2006/relationships/tags" Target="../tags/tag129.xml"/><Relationship Id="rId24" Type="http://schemas.openxmlformats.org/officeDocument/2006/relationships/tags" Target="../tags/tag142.xml"/><Relationship Id="rId5" Type="http://schemas.openxmlformats.org/officeDocument/2006/relationships/tags" Target="../tags/tag123.xml"/><Relationship Id="rId15" Type="http://schemas.openxmlformats.org/officeDocument/2006/relationships/tags" Target="../tags/tag133.xml"/><Relationship Id="rId23" Type="http://schemas.openxmlformats.org/officeDocument/2006/relationships/tags" Target="../tags/tag141.xml"/><Relationship Id="rId28" Type="http://schemas.openxmlformats.org/officeDocument/2006/relationships/image" Target="../media/image25.jpeg"/><Relationship Id="rId10" Type="http://schemas.openxmlformats.org/officeDocument/2006/relationships/tags" Target="../tags/tag128.xml"/><Relationship Id="rId19" Type="http://schemas.openxmlformats.org/officeDocument/2006/relationships/tags" Target="../tags/tag137.xml"/><Relationship Id="rId4" Type="http://schemas.openxmlformats.org/officeDocument/2006/relationships/tags" Target="../tags/tag122.xml"/><Relationship Id="rId9" Type="http://schemas.openxmlformats.org/officeDocument/2006/relationships/tags" Target="../tags/tag127.xml"/><Relationship Id="rId14" Type="http://schemas.openxmlformats.org/officeDocument/2006/relationships/tags" Target="../tags/tag132.xml"/><Relationship Id="rId22" Type="http://schemas.openxmlformats.org/officeDocument/2006/relationships/tags" Target="../tags/tag140.xml"/><Relationship Id="rId27" Type="http://schemas.openxmlformats.org/officeDocument/2006/relationships/image" Target="../media/image24.jpg"/></Relationships>
</file>

<file path=ppt/slides/_rels/slide3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tags" Target="../tags/tag145.xml"/><Relationship Id="rId7" Type="http://schemas.openxmlformats.org/officeDocument/2006/relationships/hyperlink" Target="https://youtu.be/aVCzaanUueE" TargetMode="Externa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s>
</file>

<file path=ppt/slides/_rels/slide32.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slideLayout" Target="../slideLayouts/slideLayout2.xml"/><Relationship Id="rId4" Type="http://schemas.openxmlformats.org/officeDocument/2006/relationships/tags" Target="../tags/tag151.xml"/></Relationships>
</file>

<file path=ppt/slides/_rels/slide33.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slideLayout" Target="../slideLayouts/slideLayout2.xml"/><Relationship Id="rId4" Type="http://schemas.openxmlformats.org/officeDocument/2006/relationships/tags" Target="../tags/tag155.xml"/></Relationships>
</file>

<file path=ppt/slides/_rels/slide3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tags" Target="../tags/tag158.xml"/><Relationship Id="rId7" Type="http://schemas.openxmlformats.org/officeDocument/2006/relationships/slideLayout" Target="../slideLayouts/slideLayout12.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9" Type="http://schemas.openxmlformats.org/officeDocument/2006/relationships/image" Target="../media/image28.jpeg"/></Relationships>
</file>

<file path=ppt/slides/_rels/slide35.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64.xml"/><Relationship Id="rId7" Type="http://schemas.openxmlformats.org/officeDocument/2006/relationships/tags" Target="../tags/tag168.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5" Type="http://schemas.openxmlformats.org/officeDocument/2006/relationships/tags" Target="../tags/tag166.xml"/><Relationship Id="rId10" Type="http://schemas.openxmlformats.org/officeDocument/2006/relationships/image" Target="../media/image30.jpeg"/><Relationship Id="rId4" Type="http://schemas.openxmlformats.org/officeDocument/2006/relationships/tags" Target="../tags/tag165.xml"/><Relationship Id="rId9" Type="http://schemas.openxmlformats.org/officeDocument/2006/relationships/image" Target="../media/image29.jpeg"/></Relationships>
</file>

<file path=ppt/slides/_rels/slide36.xml.rels><?xml version="1.0" encoding="UTF-8" standalone="yes"?>
<Relationships xmlns="http://schemas.openxmlformats.org/package/2006/relationships"><Relationship Id="rId8" Type="http://schemas.openxmlformats.org/officeDocument/2006/relationships/tags" Target="../tags/tag176.xml"/><Relationship Id="rId13" Type="http://schemas.openxmlformats.org/officeDocument/2006/relationships/image" Target="../media/image33.jpeg"/><Relationship Id="rId3" Type="http://schemas.openxmlformats.org/officeDocument/2006/relationships/tags" Target="../tags/tag171.xml"/><Relationship Id="rId7" Type="http://schemas.openxmlformats.org/officeDocument/2006/relationships/tags" Target="../tags/tag175.xml"/><Relationship Id="rId12" Type="http://schemas.openxmlformats.org/officeDocument/2006/relationships/image" Target="../media/image32.jpeg"/><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image" Target="../media/image31.jpeg"/><Relationship Id="rId5" Type="http://schemas.openxmlformats.org/officeDocument/2006/relationships/tags" Target="../tags/tag173.xml"/><Relationship Id="rId15" Type="http://schemas.openxmlformats.org/officeDocument/2006/relationships/image" Target="../media/image35.jpeg"/><Relationship Id="rId10" Type="http://schemas.openxmlformats.org/officeDocument/2006/relationships/slideLayout" Target="../slideLayouts/slideLayout7.xml"/><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slideLayout" Target="../slideLayouts/slideLayout2.xml"/><Relationship Id="rId4" Type="http://schemas.openxmlformats.org/officeDocument/2006/relationships/tags" Target="../tags/tag181.xml"/></Relationships>
</file>

<file path=ppt/slides/_rels/slide3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slideLayout" Target="../slideLayouts/slideLayout2.xml"/><Relationship Id="rId7" Type="http://schemas.openxmlformats.org/officeDocument/2006/relationships/diagramColors" Target="../diagrams/colors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9.xml.rels><?xml version="1.0" encoding="UTF-8" standalone="yes"?>
<Relationships xmlns="http://schemas.openxmlformats.org/package/2006/relationships"><Relationship Id="rId8" Type="http://schemas.openxmlformats.org/officeDocument/2006/relationships/tags" Target="../tags/tag191.xml"/><Relationship Id="rId13" Type="http://schemas.openxmlformats.org/officeDocument/2006/relationships/tags" Target="../tags/tag196.xml"/><Relationship Id="rId3" Type="http://schemas.openxmlformats.org/officeDocument/2006/relationships/tags" Target="../tags/tag186.xml"/><Relationship Id="rId7" Type="http://schemas.openxmlformats.org/officeDocument/2006/relationships/tags" Target="../tags/tag190.xml"/><Relationship Id="rId12" Type="http://schemas.openxmlformats.org/officeDocument/2006/relationships/tags" Target="../tags/tag195.xml"/><Relationship Id="rId2" Type="http://schemas.openxmlformats.org/officeDocument/2006/relationships/tags" Target="../tags/tag185.xml"/><Relationship Id="rId16" Type="http://schemas.openxmlformats.org/officeDocument/2006/relationships/notesSlide" Target="../notesSlides/notesSlide3.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tags" Target="../tags/tag194.xml"/><Relationship Id="rId5" Type="http://schemas.openxmlformats.org/officeDocument/2006/relationships/tags" Target="../tags/tag188.xml"/><Relationship Id="rId15" Type="http://schemas.openxmlformats.org/officeDocument/2006/relationships/slideLayout" Target="../slideLayouts/slideLayout2.xml"/><Relationship Id="rId10" Type="http://schemas.openxmlformats.org/officeDocument/2006/relationships/tags" Target="../tags/tag193.xml"/><Relationship Id="rId4" Type="http://schemas.openxmlformats.org/officeDocument/2006/relationships/tags" Target="../tags/tag187.xml"/><Relationship Id="rId9" Type="http://schemas.openxmlformats.org/officeDocument/2006/relationships/tags" Target="../tags/tag192.xml"/><Relationship Id="rId14" Type="http://schemas.openxmlformats.org/officeDocument/2006/relationships/tags" Target="../tags/tag197.xml"/></Relationships>
</file>

<file path=ppt/slides/_rels/slide40.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slideLayout" Target="../slideLayouts/slideLayout2.xml"/><Relationship Id="rId4" Type="http://schemas.openxmlformats.org/officeDocument/2006/relationships/tags" Target="../tags/tag201.xml"/></Relationships>
</file>

<file path=ppt/slides/_rels/slide41.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5" Type="http://schemas.openxmlformats.org/officeDocument/2006/relationships/slideLayout" Target="../slideLayouts/slideLayout2.xml"/><Relationship Id="rId4" Type="http://schemas.openxmlformats.org/officeDocument/2006/relationships/tags" Target="../tags/tag205.xml"/></Relationships>
</file>

<file path=ppt/slides/_rels/slide42.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 Id="rId5" Type="http://schemas.openxmlformats.org/officeDocument/2006/relationships/slideLayout" Target="../slideLayouts/slideLayout2.xml"/><Relationship Id="rId4" Type="http://schemas.openxmlformats.org/officeDocument/2006/relationships/tags" Target="../tags/tag20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212.xml"/><Relationship Id="rId7" Type="http://schemas.openxmlformats.org/officeDocument/2006/relationships/slideLayout" Target="../slideLayouts/slideLayout2.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a:extLst>
              <a:ext uri="{FF2B5EF4-FFF2-40B4-BE49-F238E27FC236}">
                <a16:creationId xmlns:a16="http://schemas.microsoft.com/office/drawing/2014/main" id="{4549112F-8561-4C92-9401-36194821B0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373"/>
          <a:stretch/>
        </p:blipFill>
        <p:spPr bwMode="auto">
          <a:xfrm>
            <a:off x="3523488" y="10"/>
            <a:ext cx="8668512"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ctrTitle"/>
            <p:custDataLst>
              <p:tags r:id="rId1"/>
            </p:custDataLst>
          </p:nvPr>
        </p:nvSpPr>
        <p:spPr>
          <a:xfrm>
            <a:off x="477981" y="1122363"/>
            <a:ext cx="4023360" cy="3204134"/>
          </a:xfrm>
        </p:spPr>
        <p:txBody>
          <a:bodyPr anchor="b">
            <a:normAutofit/>
          </a:bodyPr>
          <a:lstStyle/>
          <a:p>
            <a:pPr algn="l"/>
            <a:r>
              <a:rPr lang="fr-FR" sz="3700"/>
              <a:t>Introduction to the inductive method and inclusive epistemology</a:t>
            </a:r>
            <a:br>
              <a:rPr lang="fr-FR" sz="3700"/>
            </a:br>
            <a:r>
              <a:rPr lang="fr-FR" sz="3700"/>
              <a:t>The scales of observation method</a:t>
            </a:r>
          </a:p>
        </p:txBody>
      </p:sp>
      <p:sp>
        <p:nvSpPr>
          <p:cNvPr id="3" name="Sous-titre 2"/>
          <p:cNvSpPr>
            <a:spLocks noGrp="1"/>
          </p:cNvSpPr>
          <p:nvPr>
            <p:ph type="subTitle" idx="1"/>
            <p:custDataLst>
              <p:tags r:id="rId2"/>
            </p:custDataLst>
          </p:nvPr>
        </p:nvSpPr>
        <p:spPr>
          <a:xfrm>
            <a:off x="477979" y="4872922"/>
            <a:ext cx="9540663" cy="1948502"/>
          </a:xfrm>
        </p:spPr>
        <p:txBody>
          <a:bodyPr>
            <a:normAutofit/>
          </a:bodyPr>
          <a:lstStyle/>
          <a:p>
            <a:pPr algn="l"/>
            <a:r>
              <a:rPr lang="en-GB" sz="1400" noProof="1"/>
              <a:t>Dominique Desjeux, anthropologist</a:t>
            </a:r>
            <a:br>
              <a:rPr lang="en-GB" sz="1400" noProof="1"/>
            </a:br>
            <a:r>
              <a:rPr lang="en-GB" sz="1400" noProof="1"/>
              <a:t>Professor Emeritus, Sorbonne humanities, University of Paris</a:t>
            </a:r>
          </a:p>
          <a:p>
            <a:pPr algn="l"/>
            <a:r>
              <a:rPr lang="en-GB" sz="1400" noProof="1"/>
              <a:t>D. Desjeux, 2004, </a:t>
            </a:r>
            <a:r>
              <a:rPr lang="en-GB" sz="1400" i="1" noProof="1"/>
              <a:t>Le sciences sociales</a:t>
            </a:r>
            <a:r>
              <a:rPr lang="en-GB" sz="1400" noProof="1"/>
              <a:t>, PUF, Que sais-je? (Social Sciences)</a:t>
            </a:r>
          </a:p>
          <a:p>
            <a:pPr algn="l">
              <a:spcBef>
                <a:spcPct val="0"/>
              </a:spcBef>
            </a:pPr>
            <a:r>
              <a:rPr lang="en-GB" sz="1400" noProof="1"/>
              <a:t>D. Desjeux, 2006, </a:t>
            </a:r>
            <a:r>
              <a:rPr lang="en-GB" sz="1400" i="1" noProof="1"/>
              <a:t>La consommation</a:t>
            </a:r>
            <a:r>
              <a:rPr lang="en-GB" sz="1400" noProof="1"/>
              <a:t>, PUF, Que sais-je? (Consumption)</a:t>
            </a:r>
          </a:p>
          <a:p>
            <a:pPr algn="l">
              <a:spcBef>
                <a:spcPct val="0"/>
              </a:spcBef>
            </a:pPr>
            <a:r>
              <a:rPr lang="en-GB" sz="1400" noProof="1"/>
              <a:t>S. Alami, D. Desjeux, I. Garabuau-Moussaoui, 2008, </a:t>
            </a:r>
            <a:r>
              <a:rPr lang="en-GB" sz="1400" i="1" noProof="1"/>
              <a:t>Les méthodes qualitatives</a:t>
            </a:r>
            <a:r>
              <a:rPr lang="en-GB" sz="1400" noProof="1"/>
              <a:t>, PUF, Que sais-je? (Qualitative methods)</a:t>
            </a:r>
          </a:p>
          <a:p>
            <a:pPr algn="l">
              <a:spcBef>
                <a:spcPct val="0"/>
              </a:spcBef>
            </a:pPr>
            <a:r>
              <a:rPr lang="en-GB" sz="1400" noProof="1"/>
              <a:t>D. Desjeux, 2018, </a:t>
            </a:r>
            <a:r>
              <a:rPr lang="en-GB" sz="1400" i="1" noProof="1"/>
              <a:t>The anthropological perspective of the world. The inductive method illustrated</a:t>
            </a:r>
            <a:r>
              <a:rPr lang="en-GB" sz="1400" noProof="1"/>
              <a:t>, Peter Lang </a:t>
            </a:r>
          </a:p>
          <a:p>
            <a:pPr algn="l">
              <a:spcBef>
                <a:spcPct val="0"/>
              </a:spcBef>
            </a:pPr>
            <a:endParaRPr lang="en-GB" sz="1400" noProof="1"/>
          </a:p>
          <a:p>
            <a:pPr algn="l">
              <a:spcBef>
                <a:spcPct val="0"/>
              </a:spcBef>
            </a:pPr>
            <a:r>
              <a:rPr lang="en-GB" sz="1400" noProof="1"/>
              <a:t>University of Padova, 2021 May 3,4 and 12</a:t>
            </a:r>
          </a:p>
          <a:p>
            <a:pPr algn="l">
              <a:spcBef>
                <a:spcPct val="0"/>
              </a:spcBef>
            </a:pPr>
            <a:r>
              <a:rPr lang="en-GB" sz="1400" noProof="1"/>
              <a:t>Moderate by Professor Francesca Setiffi</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0744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alendar">
            <a:extLst>
              <a:ext uri="{FF2B5EF4-FFF2-40B4-BE49-F238E27FC236}">
                <a16:creationId xmlns:a16="http://schemas.microsoft.com/office/drawing/2014/main" id="{0BC3A664-B06D-4A69-A20C-D630744B0D88}"/>
              </a:ext>
            </a:extLst>
          </p:cNvPr>
          <p:cNvPicPr>
            <a:picLocks noChangeAspect="1"/>
          </p:cNvPicPr>
          <p:nvPr/>
        </p:nvPicPr>
        <p:blipFill rotWithShape="1">
          <a:blip r:embed="rId2"/>
          <a:srcRect t="7697" r="23298" b="1394"/>
          <a:stretch/>
        </p:blipFill>
        <p:spPr>
          <a:xfrm>
            <a:off x="3523488" y="10"/>
            <a:ext cx="8668512" cy="6857990"/>
          </a:xfrm>
          <a:prstGeom prst="rect">
            <a:avLst/>
          </a:prstGeom>
        </p:spPr>
      </p:pic>
      <p:sp>
        <p:nvSpPr>
          <p:cNvPr id="27" name="Rectangle 2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re 3">
            <a:extLst>
              <a:ext uri="{FF2B5EF4-FFF2-40B4-BE49-F238E27FC236}">
                <a16:creationId xmlns:a16="http://schemas.microsoft.com/office/drawing/2014/main" id="{4DF0DEC7-ADB1-474F-B45E-3B652313DF4C}"/>
              </a:ext>
            </a:extLst>
          </p:cNvPr>
          <p:cNvSpPr>
            <a:spLocks noGrp="1"/>
          </p:cNvSpPr>
          <p:nvPr>
            <p:ph type="ctrTitle"/>
          </p:nvPr>
        </p:nvSpPr>
        <p:spPr>
          <a:xfrm>
            <a:off x="477981" y="1122363"/>
            <a:ext cx="4023360" cy="3204134"/>
          </a:xfrm>
        </p:spPr>
        <p:txBody>
          <a:bodyPr anchor="b">
            <a:normAutofit/>
          </a:bodyPr>
          <a:lstStyle/>
          <a:p>
            <a:pPr algn="l"/>
            <a:r>
              <a:rPr lang="fr-FR" sz="4800"/>
              <a:t>Day 1</a:t>
            </a:r>
          </a:p>
        </p:txBody>
      </p:sp>
      <p:sp>
        <p:nvSpPr>
          <p:cNvPr id="5" name="Sous-titre 4">
            <a:extLst>
              <a:ext uri="{FF2B5EF4-FFF2-40B4-BE49-F238E27FC236}">
                <a16:creationId xmlns:a16="http://schemas.microsoft.com/office/drawing/2014/main" id="{84547B7C-B740-4BAF-AA36-B3934A918BF9}"/>
              </a:ext>
            </a:extLst>
          </p:cNvPr>
          <p:cNvSpPr>
            <a:spLocks noGrp="1"/>
          </p:cNvSpPr>
          <p:nvPr>
            <p:ph type="subTitle" idx="1"/>
          </p:nvPr>
        </p:nvSpPr>
        <p:spPr>
          <a:xfrm>
            <a:off x="477980" y="4872922"/>
            <a:ext cx="4023359" cy="1208141"/>
          </a:xfrm>
        </p:spPr>
        <p:txBody>
          <a:bodyPr>
            <a:normAutofit/>
          </a:bodyPr>
          <a:lstStyle/>
          <a:p>
            <a:pPr algn="l"/>
            <a:r>
              <a:rPr lang="fr-FR" sz="2000"/>
              <a:t>What is an inductive method</a:t>
            </a:r>
          </a:p>
          <a:p>
            <a:pPr algn="l"/>
            <a:r>
              <a:rPr lang="fr-FR" sz="2000"/>
              <a:t>Does it mean the researcher has nothing in the mind?</a:t>
            </a:r>
            <a:endParaRPr lang="fr-FR" sz="2000" dirty="0"/>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5867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00"/>
                                        <p:tgtEl>
                                          <p:spTgt spid="5">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nodeType="withEffect">
                                  <p:stCondLst>
                                    <p:cond delay="0"/>
                                  </p:stCondLst>
                                  <p:iterate>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7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500"/>
                                  </p:stCondLst>
                                  <p:iterate>
                                    <p:tmPct val="10000"/>
                                  </p:iterate>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7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1"/>
            </p:custDataLst>
          </p:nvPr>
        </p:nvSpPr>
        <p:spPr>
          <a:xfrm>
            <a:off x="4965430" y="629268"/>
            <a:ext cx="6586491" cy="1286160"/>
          </a:xfrm>
        </p:spPr>
        <p:txBody>
          <a:bodyPr anchor="b">
            <a:normAutofit/>
          </a:bodyPr>
          <a:lstStyle/>
          <a:p>
            <a:r>
              <a:rPr lang="en-GB" sz="3100" dirty="0"/>
              <a:t>How to make a link between abstract concepts and concrete qualitative data</a:t>
            </a:r>
          </a:p>
        </p:txBody>
      </p:sp>
      <p:pic>
        <p:nvPicPr>
          <p:cNvPr id="6" name="Image 5">
            <a:extLst>
              <a:ext uri="{FF2B5EF4-FFF2-40B4-BE49-F238E27FC236}">
                <a16:creationId xmlns:a16="http://schemas.microsoft.com/office/drawing/2014/main" id="{B171727F-3B1A-44B9-A623-E496613FD0D5}"/>
              </a:ext>
            </a:extLst>
          </p:cNvPr>
          <p:cNvPicPr>
            <a:picLocks noChangeAspect="1"/>
          </p:cNvPicPr>
          <p:nvPr>
            <p:custDataLst>
              <p:tags r:id="rId2"/>
            </p:custDataLst>
          </p:nvPr>
        </p:nvPicPr>
        <p:blipFill rotWithShape="1">
          <a:blip r:embed="rId6">
            <a:extLst>
              <a:ext uri="{28A0092B-C50C-407E-A947-70E740481C1C}">
                <a14:useLocalDpi xmlns:a14="http://schemas.microsoft.com/office/drawing/2010/main" val="0"/>
              </a:ext>
            </a:extLst>
          </a:blip>
          <a:srcRect l="3781"/>
          <a:stretch/>
        </p:blipFill>
        <p:spPr>
          <a:xfrm>
            <a:off x="20" y="10"/>
            <a:ext cx="4635571" cy="6857990"/>
          </a:xfrm>
          <a:prstGeom prst="rect">
            <a:avLst/>
          </a:prstGeom>
          <a:effectLst/>
        </p:spPr>
      </p:pic>
      <p:cxnSp>
        <p:nvCxnSpPr>
          <p:cNvPr id="37" name="Straight Connector 36">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32" name="Espace réservé du contenu 2">
            <a:extLst>
              <a:ext uri="{FF2B5EF4-FFF2-40B4-BE49-F238E27FC236}">
                <a16:creationId xmlns:a16="http://schemas.microsoft.com/office/drawing/2014/main" id="{96FF76CA-0DB6-41C8-903A-4DD8A98E5E79}"/>
              </a:ext>
            </a:extLst>
          </p:cNvPr>
          <p:cNvGraphicFramePr>
            <a:graphicFrameLocks noGrp="1"/>
          </p:cNvGraphicFramePr>
          <p:nvPr>
            <p:ph idx="1"/>
            <p:custDataLst>
              <p:tags r:id="rId4"/>
            </p:custDataLst>
            <p:extLst>
              <p:ext uri="{D42A27DB-BD31-4B8C-83A1-F6EECF244321}">
                <p14:modId xmlns:p14="http://schemas.microsoft.com/office/powerpoint/2010/main" val="3512500856"/>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64482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FB96A7-3DD2-4572-8D64-E8568E444535}"/>
              </a:ext>
            </a:extLst>
          </p:cNvPr>
          <p:cNvSpPr>
            <a:spLocks noGrp="1"/>
          </p:cNvSpPr>
          <p:nvPr>
            <p:ph type="title"/>
            <p:custDataLst>
              <p:tags r:id="rId1"/>
            </p:custDataLst>
          </p:nvPr>
        </p:nvSpPr>
        <p:spPr>
          <a:xfrm>
            <a:off x="838200" y="963877"/>
            <a:ext cx="3494362" cy="4930246"/>
          </a:xfrm>
        </p:spPr>
        <p:txBody>
          <a:bodyPr>
            <a:noAutofit/>
          </a:bodyPr>
          <a:lstStyle/>
          <a:p>
            <a:pPr algn="r"/>
            <a:r>
              <a:rPr lang="en-GB" sz="3600" dirty="0">
                <a:solidFill>
                  <a:schemeClr val="accent1"/>
                </a:solidFill>
              </a:rPr>
              <a:t>One solution consists in looking at reality as an enigma to be solved.</a:t>
            </a:r>
          </a:p>
        </p:txBody>
      </p:sp>
      <p:sp>
        <p:nvSpPr>
          <p:cNvPr id="3" name="Espace réservé du contenu 2">
            <a:extLst>
              <a:ext uri="{FF2B5EF4-FFF2-40B4-BE49-F238E27FC236}">
                <a16:creationId xmlns:a16="http://schemas.microsoft.com/office/drawing/2014/main" id="{679C9A33-355F-463D-8948-83A4028FD1CF}"/>
              </a:ext>
            </a:extLst>
          </p:cNvPr>
          <p:cNvSpPr>
            <a:spLocks noGrp="1"/>
          </p:cNvSpPr>
          <p:nvPr>
            <p:ph idx="1"/>
            <p:custDataLst>
              <p:tags r:id="rId2"/>
            </p:custDataLst>
          </p:nvPr>
        </p:nvSpPr>
        <p:spPr>
          <a:xfrm>
            <a:off x="4976031" y="963877"/>
            <a:ext cx="6377769" cy="4930246"/>
          </a:xfrm>
        </p:spPr>
        <p:txBody>
          <a:bodyPr anchor="ctr">
            <a:normAutofit fontScale="92500" lnSpcReduction="20000"/>
          </a:bodyPr>
          <a:lstStyle/>
          <a:p>
            <a:r>
              <a:rPr lang="en-US" sz="2400" dirty="0"/>
              <a:t>Most of my field studies are requested and financed by social actors, mainly private companies, public organizations, or NGOs.</a:t>
            </a:r>
          </a:p>
          <a:p>
            <a:r>
              <a:rPr lang="en-US" sz="2400" dirty="0"/>
              <a:t>Hence, each time, I am asked to solve a problem such as:</a:t>
            </a:r>
          </a:p>
          <a:p>
            <a:pPr marL="457200" lvl="1" indent="0">
              <a:buNone/>
            </a:pPr>
            <a:r>
              <a:rPr lang="en-US" sz="2000" dirty="0"/>
              <a:t>• How to develop a market in China</a:t>
            </a:r>
          </a:p>
          <a:p>
            <a:pPr marL="457200" lvl="1" indent="0">
              <a:buNone/>
            </a:pPr>
            <a:r>
              <a:rPr lang="en-US" sz="2000" dirty="0"/>
              <a:t>• Why a new technology has succeeded or not</a:t>
            </a:r>
          </a:p>
          <a:p>
            <a:pPr marL="457200" lvl="1" indent="0">
              <a:buNone/>
            </a:pPr>
            <a:r>
              <a:rPr lang="en-US" sz="2000" dirty="0"/>
              <a:t>• How to change the organization of a big company</a:t>
            </a:r>
          </a:p>
          <a:p>
            <a:pPr marL="457200" lvl="1" indent="0">
              <a:buNone/>
            </a:pPr>
            <a:r>
              <a:rPr lang="en-US" sz="2000" dirty="0"/>
              <a:t>• Why families are not following the prescriptions of the doctor</a:t>
            </a:r>
          </a:p>
          <a:p>
            <a:pPr marL="457200" lvl="1" indent="0">
              <a:buNone/>
            </a:pPr>
            <a:r>
              <a:rPr lang="en-US" sz="2000" dirty="0"/>
              <a:t>• How homeless people deal with daily life</a:t>
            </a:r>
          </a:p>
          <a:p>
            <a:pPr marL="457200" lvl="1" indent="0">
              <a:buNone/>
            </a:pPr>
            <a:r>
              <a:rPr lang="en-US" sz="2000" dirty="0"/>
              <a:t>• What the link is between disabled persons and consumption</a:t>
            </a:r>
          </a:p>
          <a:p>
            <a:pPr marL="457200" lvl="1" indent="0">
              <a:buNone/>
            </a:pPr>
            <a:r>
              <a:rPr lang="en-US" sz="2000" dirty="0"/>
              <a:t>• How to improve the digitalization of professional practices in a high school.</a:t>
            </a:r>
          </a:p>
          <a:p>
            <a:r>
              <a:rPr lang="en-US" sz="2400" dirty="0"/>
              <a:t>•</a:t>
            </a:r>
            <a:r>
              <a:rPr lang="en-US" sz="2400" b="1" dirty="0"/>
              <a:t>Eventually, the enigma is how to make a link between description and concept.</a:t>
            </a:r>
            <a:endParaRPr lang="en-US" sz="2400" dirty="0">
              <a:effectLst/>
            </a:endParaRPr>
          </a:p>
        </p:txBody>
      </p:sp>
    </p:spTree>
    <p:extLst>
      <p:ext uri="{BB962C8B-B14F-4D97-AF65-F5344CB8AC3E}">
        <p14:creationId xmlns:p14="http://schemas.microsoft.com/office/powerpoint/2010/main" val="4203599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8FFA026-B10F-4F6D-AC49-D388E63D2D59}"/>
              </a:ext>
            </a:extLst>
          </p:cNvPr>
          <p:cNvSpPr>
            <a:spLocks noGrp="1"/>
          </p:cNvSpPr>
          <p:nvPr>
            <p:ph type="title"/>
            <p:custDataLst>
              <p:tags r:id="rId2"/>
            </p:custDataLst>
          </p:nvPr>
        </p:nvSpPr>
        <p:spPr>
          <a:xfrm>
            <a:off x="838200" y="963877"/>
            <a:ext cx="3494362" cy="4930246"/>
          </a:xfrm>
        </p:spPr>
        <p:txBody>
          <a:bodyPr>
            <a:normAutofit/>
          </a:bodyPr>
          <a:lstStyle/>
          <a:p>
            <a:pPr algn="r"/>
            <a:r>
              <a:rPr lang="en-GB" dirty="0">
                <a:solidFill>
                  <a:schemeClr val="accent1"/>
                </a:solidFill>
              </a:rPr>
              <a:t>Solving a concrete enigma helps to create “descriptive concepts”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3C0F31A2-CE38-476E-937E-7A60E778D240}"/>
              </a:ext>
            </a:extLst>
          </p:cNvPr>
          <p:cNvSpPr>
            <a:spLocks noGrp="1"/>
          </p:cNvSpPr>
          <p:nvPr>
            <p:ph idx="1"/>
            <p:custDataLst>
              <p:tags r:id="rId4"/>
            </p:custDataLst>
          </p:nvPr>
        </p:nvSpPr>
        <p:spPr>
          <a:xfrm>
            <a:off x="4976031" y="963877"/>
            <a:ext cx="6377769" cy="4930246"/>
          </a:xfrm>
        </p:spPr>
        <p:txBody>
          <a:bodyPr anchor="ctr">
            <a:normAutofit lnSpcReduction="10000"/>
          </a:bodyPr>
          <a:lstStyle/>
          <a:p>
            <a:r>
              <a:rPr lang="en-GB" sz="1700" dirty="0"/>
              <a:t>A descriptive concept fits with reality.</a:t>
            </a:r>
          </a:p>
          <a:p>
            <a:pPr lvl="1"/>
            <a:r>
              <a:rPr lang="en-GB" sz="1700" dirty="0"/>
              <a:t>For instance, if I work on the political organisation of a society, I can start with the concept of the State, which is a very abstract word and so very often an ideological word full of value judgments for or against it.</a:t>
            </a:r>
          </a:p>
          <a:p>
            <a:pPr lvl="1"/>
            <a:r>
              <a:rPr lang="en-GB" sz="1700" dirty="0"/>
              <a:t>I can shift from the abstract concept of State to that of “bureaucracy”, as Max Weber did. It is more concrete. M. Weber describes the main features of a bureaucratic system, such as “impersonal rules”; “promotion by seniority”; there are no concrete social actors.</a:t>
            </a:r>
          </a:p>
          <a:p>
            <a:pPr lvl="1"/>
            <a:r>
              <a:rPr lang="en-GB" sz="1700" dirty="0"/>
              <a:t>I can then shift to a more concrete concept of organisation of a public administration or department to describe the “social interplay of the civil servants” based on power relationships and social networks.</a:t>
            </a:r>
          </a:p>
          <a:p>
            <a:r>
              <a:rPr lang="en-GB" sz="1700" dirty="0"/>
              <a:t>The functioning of an organisation is the “descriptive concept” of the State.</a:t>
            </a:r>
          </a:p>
          <a:p>
            <a:r>
              <a:rPr lang="en-GB" sz="1700" dirty="0"/>
              <a:t>How it functions is the enigma to be solved, and so a great number of descriptions are needed.</a:t>
            </a:r>
          </a:p>
          <a:p>
            <a:r>
              <a:rPr lang="en-US" sz="1800" b="1" dirty="0"/>
              <a:t>My main concepts derive from observing the constraints that shape the behavior of social actors.</a:t>
            </a:r>
            <a:endParaRPr lang="en-GB" sz="1700" b="1" dirty="0"/>
          </a:p>
        </p:txBody>
      </p:sp>
    </p:spTree>
    <p:extLst>
      <p:ext uri="{BB962C8B-B14F-4D97-AF65-F5344CB8AC3E}">
        <p14:creationId xmlns:p14="http://schemas.microsoft.com/office/powerpoint/2010/main" val="453285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7DFC5334-231F-4A3B-9314-0B0421A663F9}"/>
              </a:ext>
            </a:extLst>
          </p:cNvPr>
          <p:cNvSpPr>
            <a:spLocks noGrp="1"/>
          </p:cNvSpPr>
          <p:nvPr>
            <p:ph type="title"/>
            <p:custDataLst>
              <p:tags r:id="rId3"/>
            </p:custDataLst>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Introduction to the inductive method</a:t>
            </a:r>
            <a:br>
              <a:rPr lang="en-US" sz="5400" dirty="0">
                <a:solidFill>
                  <a:schemeClr val="bg1">
                    <a:lumMod val="95000"/>
                    <a:lumOff val="5000"/>
                  </a:schemeClr>
                </a:solidFill>
              </a:rPr>
            </a:br>
            <a:endParaRPr lang="en-US" sz="5400" dirty="0">
              <a:solidFill>
                <a:schemeClr val="bg1">
                  <a:lumMod val="95000"/>
                  <a:lumOff val="5000"/>
                </a:schemeClr>
              </a:solidFill>
            </a:endParaRPr>
          </a:p>
        </p:txBody>
      </p:sp>
    </p:spTree>
    <p:extLst>
      <p:ext uri="{BB962C8B-B14F-4D97-AF65-F5344CB8AC3E}">
        <p14:creationId xmlns:p14="http://schemas.microsoft.com/office/powerpoint/2010/main" val="359554817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a:bodyPr>
          <a:lstStyle/>
          <a:p>
            <a:pPr algn="r"/>
            <a:r>
              <a:rPr lang="fr-FR" dirty="0">
                <a:solidFill>
                  <a:schemeClr val="accent1"/>
                </a:solidFill>
              </a:rPr>
              <a:t>What is an inductive method?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963877"/>
            <a:ext cx="6377769" cy="4930246"/>
          </a:xfrm>
        </p:spPr>
        <p:txBody>
          <a:bodyPr anchor="ctr">
            <a:normAutofit/>
          </a:bodyPr>
          <a:lstStyle/>
          <a:p>
            <a:r>
              <a:rPr lang="en-GB" sz="2200" dirty="0"/>
              <a:t>It means launching a qualitative field study without knowing where to go and how social actors deal with the problem we are asked to clarify.</a:t>
            </a:r>
          </a:p>
          <a:p>
            <a:r>
              <a:rPr lang="en-GB" sz="2200" dirty="0"/>
              <a:t>We are like a Western navigator of the 16th century discovering a new world. </a:t>
            </a:r>
          </a:p>
          <a:p>
            <a:r>
              <a:rPr lang="en-GB" sz="2200" dirty="0"/>
              <a:t>He only has three tools: </a:t>
            </a:r>
          </a:p>
          <a:p>
            <a:pPr lvl="1"/>
            <a:r>
              <a:rPr lang="en-GB" sz="2200" dirty="0"/>
              <a:t>a compass to know where the north is</a:t>
            </a:r>
          </a:p>
          <a:p>
            <a:pPr lvl="1"/>
            <a:r>
              <a:rPr lang="en-GB" sz="2200" dirty="0"/>
              <a:t>a sextant to calculate his position</a:t>
            </a:r>
          </a:p>
          <a:p>
            <a:pPr lvl="1"/>
            <a:r>
              <a:rPr lang="en-GB" sz="2200" dirty="0"/>
              <a:t>a lead line to measure the depth of the water and so avoid rocks.</a:t>
            </a:r>
          </a:p>
          <a:p>
            <a:r>
              <a:rPr lang="en-GB" sz="2200" dirty="0"/>
              <a:t>And one methodological hypothesis that is the rotundity of the earth… but without any certainty when going west</a:t>
            </a:r>
          </a:p>
        </p:txBody>
      </p:sp>
    </p:spTree>
    <p:extLst>
      <p:ext uri="{BB962C8B-B14F-4D97-AF65-F5344CB8AC3E}">
        <p14:creationId xmlns:p14="http://schemas.microsoft.com/office/powerpoint/2010/main" val="2862932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a:bodyPr>
          <a:lstStyle/>
          <a:p>
            <a:pPr algn="r"/>
            <a:r>
              <a:rPr lang="fr-FR" dirty="0">
                <a:solidFill>
                  <a:schemeClr val="accent1"/>
                </a:solidFill>
              </a:rPr>
              <a:t>My four main tools of navigation to describe a social reality as a system</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963877"/>
            <a:ext cx="6377769" cy="4930246"/>
          </a:xfrm>
        </p:spPr>
        <p:txBody>
          <a:bodyPr anchor="ctr">
            <a:normAutofit/>
          </a:bodyPr>
          <a:lstStyle/>
          <a:p>
            <a:r>
              <a:rPr lang="en-GB" sz="1300" dirty="0"/>
              <a:t>The </a:t>
            </a:r>
            <a:r>
              <a:rPr lang="en-GB" sz="1300" b="1" dirty="0"/>
              <a:t>scales of observation (“lens”, scope, and “decoupage”)</a:t>
            </a:r>
          </a:p>
          <a:p>
            <a:pPr lvl="1"/>
            <a:r>
              <a:rPr lang="en-GB" sz="1300" dirty="0"/>
              <a:t>Reality changes when changing scale</a:t>
            </a:r>
          </a:p>
          <a:p>
            <a:pPr lvl="1"/>
            <a:r>
              <a:rPr lang="en-GB" sz="1300" dirty="0"/>
              <a:t>The causality is not the same depending on the scale</a:t>
            </a:r>
          </a:p>
          <a:p>
            <a:r>
              <a:rPr lang="en-GB" sz="1300" dirty="0"/>
              <a:t>The </a:t>
            </a:r>
            <a:r>
              <a:rPr lang="en-GB" sz="1300" b="1" dirty="0"/>
              <a:t>itinerary method</a:t>
            </a:r>
          </a:p>
          <a:p>
            <a:pPr lvl="1"/>
            <a:r>
              <a:rPr lang="en-GB" sz="1300" dirty="0"/>
              <a:t>The decision is seen as a collective process</a:t>
            </a:r>
          </a:p>
          <a:p>
            <a:r>
              <a:rPr lang="en-GB" sz="1300" b="1" dirty="0"/>
              <a:t>Qualitative life cycles</a:t>
            </a:r>
          </a:p>
          <a:p>
            <a:pPr lvl="1"/>
            <a:r>
              <a:rPr lang="en-GB" sz="1300" dirty="0"/>
              <a:t>Describing the construction of social identity</a:t>
            </a:r>
          </a:p>
          <a:p>
            <a:r>
              <a:rPr lang="en-GB" sz="1300" dirty="0"/>
              <a:t>The </a:t>
            </a:r>
            <a:r>
              <a:rPr lang="en-GB" sz="1300" b="1" dirty="0"/>
              <a:t>open system of action</a:t>
            </a:r>
          </a:p>
          <a:p>
            <a:pPr lvl="1"/>
            <a:r>
              <a:rPr lang="en-GB" sz="1300" dirty="0"/>
              <a:t>Discovering the social actors who are involved in the process of innovation, using a consumer product, a service, or decision-making.</a:t>
            </a:r>
          </a:p>
          <a:p>
            <a:r>
              <a:rPr lang="en-GB" sz="1300" dirty="0"/>
              <a:t>These are the mental frameworks I have in my mind when discovering a new reality.</a:t>
            </a:r>
          </a:p>
          <a:p>
            <a:r>
              <a:rPr lang="en-GB" sz="1300" dirty="0"/>
              <a:t>But I have no hypothesis about any link between one phenomenon and another.</a:t>
            </a:r>
          </a:p>
          <a:p>
            <a:r>
              <a:rPr lang="en-GB" sz="1300" dirty="0"/>
              <a:t>I only know </a:t>
            </a:r>
          </a:p>
          <a:p>
            <a:pPr lvl="1"/>
            <a:r>
              <a:rPr lang="en-GB" sz="1300" b="1" dirty="0"/>
              <a:t> It is impossible to observe a social reality all at once </a:t>
            </a:r>
            <a:r>
              <a:rPr lang="en-GB" sz="1300" dirty="0"/>
              <a:t>(</a:t>
            </a:r>
            <a:r>
              <a:rPr lang="en-GB" sz="1300" i="1" dirty="0"/>
              <a:t>d’un seul coup</a:t>
            </a:r>
            <a:r>
              <a:rPr lang="en-GB" sz="1300" dirty="0"/>
              <a:t>). I must make slices of (“</a:t>
            </a:r>
            <a:r>
              <a:rPr lang="en-GB" sz="1300" i="1" dirty="0" err="1"/>
              <a:t>découper</a:t>
            </a:r>
            <a:r>
              <a:rPr lang="en-GB" sz="1300" i="1" dirty="0"/>
              <a:t>”</a:t>
            </a:r>
            <a:r>
              <a:rPr lang="en-GB" sz="1300" dirty="0"/>
              <a:t>) reality. There is no holistic field study.</a:t>
            </a:r>
          </a:p>
          <a:p>
            <a:pPr lvl="1"/>
            <a:r>
              <a:rPr lang="en-GB" sz="1300" b="1" dirty="0"/>
              <a:t>It is important to make a distinction between practices and representations.</a:t>
            </a:r>
          </a:p>
        </p:txBody>
      </p:sp>
    </p:spTree>
    <p:extLst>
      <p:ext uri="{BB962C8B-B14F-4D97-AF65-F5344CB8AC3E}">
        <p14:creationId xmlns:p14="http://schemas.microsoft.com/office/powerpoint/2010/main" val="1829435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AE0D80C-CF86-4FB6-B09B-3A6CCFF16EB5}"/>
              </a:ext>
            </a:extLst>
          </p:cNvPr>
          <p:cNvSpPr>
            <a:spLocks noGrp="1"/>
          </p:cNvSpPr>
          <p:nvPr>
            <p:ph type="title"/>
            <p:custDataLst>
              <p:tags r:id="rId2"/>
            </p:custDataLst>
          </p:nvPr>
        </p:nvSpPr>
        <p:spPr>
          <a:xfrm>
            <a:off x="838200" y="963877"/>
            <a:ext cx="3494362" cy="4930246"/>
          </a:xfrm>
        </p:spPr>
        <p:txBody>
          <a:bodyPr>
            <a:normAutofit/>
          </a:bodyPr>
          <a:lstStyle/>
          <a:p>
            <a:pPr algn="r"/>
            <a:r>
              <a:rPr lang="en-GB" dirty="0">
                <a:solidFill>
                  <a:schemeClr val="accent1"/>
                </a:solidFill>
              </a:rPr>
              <a:t>Five principles to carry out precise qualitative field studies</a:t>
            </a:r>
          </a:p>
        </p:txBody>
      </p:sp>
      <p:cxnSp>
        <p:nvCxnSpPr>
          <p:cNvPr id="42" name="Straight Connector 4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5" name="Espace réservé du contenu 2">
            <a:extLst>
              <a:ext uri="{FF2B5EF4-FFF2-40B4-BE49-F238E27FC236}">
                <a16:creationId xmlns:a16="http://schemas.microsoft.com/office/drawing/2014/main" id="{21A7E48B-5190-4F5C-8F7D-53FFF2BC3C3F}"/>
              </a:ext>
            </a:extLst>
          </p:cNvPr>
          <p:cNvSpPr>
            <a:spLocks noGrp="1"/>
          </p:cNvSpPr>
          <p:nvPr>
            <p:ph idx="1"/>
            <p:custDataLst>
              <p:tags r:id="rId4"/>
            </p:custDataLst>
          </p:nvPr>
        </p:nvSpPr>
        <p:spPr>
          <a:xfrm>
            <a:off x="4976031" y="963877"/>
            <a:ext cx="6377769" cy="4930246"/>
          </a:xfrm>
        </p:spPr>
        <p:txBody>
          <a:bodyPr anchor="ctr">
            <a:normAutofit/>
          </a:bodyPr>
          <a:lstStyle/>
          <a:p>
            <a:r>
              <a:rPr lang="en-GB" sz="2000" b="1" dirty="0"/>
              <a:t>1 - Induction,</a:t>
            </a:r>
            <a:r>
              <a:rPr lang="en-GB" sz="2000" dirty="0"/>
              <a:t> as a means of exploring reality without making any hypothesis other than methodological hypotheses. </a:t>
            </a:r>
          </a:p>
          <a:p>
            <a:r>
              <a:rPr lang="en-GB" sz="2000" dirty="0"/>
              <a:t>With the inductive method we presuppose that there are material, social and symbolic constraints which organise the behaviour of actors (and the gaps between representations and practices), as well as the effects of lifecycles or gender-based division of tasks. </a:t>
            </a:r>
          </a:p>
          <a:p>
            <a:r>
              <a:rPr lang="en-GB" sz="2000" dirty="0"/>
              <a:t>Finally, the decisions made are seen as resulting from a process over time (and not a single moment), and as the result of social interactions, at least at our microsocial and mesosocial scales of observation.</a:t>
            </a:r>
          </a:p>
          <a:p>
            <a:r>
              <a:rPr lang="en-GB" sz="2000" b="1" dirty="0"/>
              <a:t>2 - Ambivalence</a:t>
            </a:r>
            <a:r>
              <a:rPr lang="en-GB" sz="2000" dirty="0"/>
              <a:t>,</a:t>
            </a:r>
            <a:r>
              <a:rPr lang="en-GB" sz="2000" b="1" dirty="0"/>
              <a:t> </a:t>
            </a:r>
            <a:r>
              <a:rPr lang="en-GB" sz="2000" dirty="0"/>
              <a:t>which</a:t>
            </a:r>
            <a:r>
              <a:rPr lang="en-GB" sz="2000" b="1" dirty="0"/>
              <a:t> </a:t>
            </a:r>
            <a:r>
              <a:rPr lang="en-GB" sz="2000" dirty="0"/>
              <a:t>postulates that all reality contains a negative side and a positive side, and that these are indissociable. </a:t>
            </a:r>
          </a:p>
          <a:p>
            <a:endParaRPr lang="en-GB" sz="1500" dirty="0"/>
          </a:p>
        </p:txBody>
      </p:sp>
    </p:spTree>
    <p:extLst>
      <p:ext uri="{BB962C8B-B14F-4D97-AF65-F5344CB8AC3E}">
        <p14:creationId xmlns:p14="http://schemas.microsoft.com/office/powerpoint/2010/main" val="162741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10970C6-405F-454D-9206-8F4637359427}"/>
              </a:ext>
            </a:extLst>
          </p:cNvPr>
          <p:cNvSpPr>
            <a:spLocks noGrp="1"/>
          </p:cNvSpPr>
          <p:nvPr>
            <p:ph type="title"/>
          </p:nvPr>
        </p:nvSpPr>
        <p:spPr>
          <a:xfrm>
            <a:off x="841248" y="548640"/>
            <a:ext cx="3600860" cy="5431536"/>
          </a:xfrm>
        </p:spPr>
        <p:txBody>
          <a:bodyPr>
            <a:normAutofit/>
          </a:bodyPr>
          <a:lstStyle/>
          <a:p>
            <a:r>
              <a:rPr lang="fr-FR" sz="5400" dirty="0"/>
              <a:t>About the généralisation of a qualitative </a:t>
            </a:r>
            <a:r>
              <a:rPr lang="fr-FR" sz="5400" dirty="0" err="1"/>
              <a:t>field</a:t>
            </a:r>
            <a:r>
              <a:rPr lang="fr-FR" sz="5400" dirty="0"/>
              <a:t> </a:t>
            </a:r>
            <a:r>
              <a:rPr lang="fr-FR" sz="5400" dirty="0" err="1"/>
              <a:t>study</a:t>
            </a:r>
            <a:r>
              <a:rPr lang="fr-FR" sz="5400" dirty="0"/>
              <a:t> (</a:t>
            </a:r>
            <a:r>
              <a:rPr lang="fr-FR" sz="5400" dirty="0" err="1"/>
              <a:t>principle</a:t>
            </a:r>
            <a:r>
              <a:rPr lang="fr-FR" sz="5400" dirty="0"/>
              <a:t> 3)</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9ADB9F54-B1BF-41DC-9DAB-25D6AC7FA9CD}"/>
              </a:ext>
            </a:extLst>
          </p:cNvPr>
          <p:cNvSpPr>
            <a:spLocks noGrp="1"/>
          </p:cNvSpPr>
          <p:nvPr>
            <p:ph idx="1"/>
          </p:nvPr>
        </p:nvSpPr>
        <p:spPr>
          <a:xfrm>
            <a:off x="5126418" y="552091"/>
            <a:ext cx="6224335" cy="5431536"/>
          </a:xfrm>
        </p:spPr>
        <p:txBody>
          <a:bodyPr anchor="ctr">
            <a:normAutofit/>
          </a:bodyPr>
          <a:lstStyle/>
          <a:p>
            <a:r>
              <a:rPr lang="en-GB" sz="2200" b="1" dirty="0"/>
              <a:t>3 - The generalisation of the diversity of usages</a:t>
            </a:r>
            <a:r>
              <a:rPr lang="en-GB" sz="2200" dirty="0"/>
              <a:t> as a function of their occurrence (which generally varies between 2 and 5), avoiding any interpretation in terms of frequency, which would not make any sense for such a small sample. </a:t>
            </a:r>
          </a:p>
          <a:p>
            <a:r>
              <a:rPr lang="en-GB" sz="2200" dirty="0"/>
              <a:t>A practice observed once is as valuable as a practice observed 10 times, and sometimes even more if it is the sign of a </a:t>
            </a:r>
            <a:r>
              <a:rPr lang="en-GB" sz="2200" b="1" dirty="0"/>
              <a:t>weak signal </a:t>
            </a:r>
            <a:r>
              <a:rPr lang="en-GB" sz="2200" dirty="0"/>
              <a:t>that is currently emerging. </a:t>
            </a:r>
          </a:p>
          <a:p>
            <a:r>
              <a:rPr lang="en-GB" sz="2200" dirty="0"/>
              <a:t>It is also possible to generalise social mechanisms or cultural models, but without concluding anything in terms of frequency, which would be the task of a quantitative investigation.</a:t>
            </a:r>
          </a:p>
          <a:p>
            <a:endParaRPr lang="fr-FR" sz="2200" dirty="0"/>
          </a:p>
        </p:txBody>
      </p:sp>
    </p:spTree>
    <p:extLst>
      <p:ext uri="{BB962C8B-B14F-4D97-AF65-F5344CB8AC3E}">
        <p14:creationId xmlns:p14="http://schemas.microsoft.com/office/powerpoint/2010/main" val="341447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5E47C67-A245-46BB-A7DD-3BF6045D784B}"/>
              </a:ext>
            </a:extLst>
          </p:cNvPr>
          <p:cNvSpPr>
            <a:spLocks noGrp="1"/>
          </p:cNvSpPr>
          <p:nvPr>
            <p:ph type="title"/>
            <p:custDataLst>
              <p:tags r:id="rId2"/>
            </p:custDataLst>
          </p:nvPr>
        </p:nvSpPr>
        <p:spPr>
          <a:xfrm>
            <a:off x="838200" y="963877"/>
            <a:ext cx="3494362" cy="4930246"/>
          </a:xfrm>
        </p:spPr>
        <p:txBody>
          <a:bodyPr>
            <a:normAutofit/>
          </a:bodyPr>
          <a:lstStyle/>
          <a:p>
            <a:pPr algn="r"/>
            <a:r>
              <a:rPr lang="en-GB" dirty="0">
                <a:solidFill>
                  <a:schemeClr val="accent1"/>
                </a:solidFill>
              </a:rPr>
              <a:t>These five principles form the basis of the reliability of qualitative investigations.</a:t>
            </a:r>
            <a:endParaRPr lang="fr-FR"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03D8E346-4E52-4B46-B6B7-9D66BD72A9CE}"/>
              </a:ext>
            </a:extLst>
          </p:cNvPr>
          <p:cNvSpPr>
            <a:spLocks noGrp="1"/>
          </p:cNvSpPr>
          <p:nvPr>
            <p:ph idx="1"/>
            <p:custDataLst>
              <p:tags r:id="rId4"/>
            </p:custDataLst>
          </p:nvPr>
        </p:nvSpPr>
        <p:spPr>
          <a:xfrm>
            <a:off x="4976031" y="963877"/>
            <a:ext cx="6377769" cy="4930246"/>
          </a:xfrm>
        </p:spPr>
        <p:txBody>
          <a:bodyPr anchor="ctr">
            <a:normAutofit/>
          </a:bodyPr>
          <a:lstStyle/>
          <a:p>
            <a:r>
              <a:rPr lang="en-GB" sz="2000" b="1" dirty="0"/>
              <a:t>4 - A comprehensive approach, without value judgments </a:t>
            </a:r>
            <a:r>
              <a:rPr lang="en-GB" sz="2000" dirty="0"/>
              <a:t>or accusations. </a:t>
            </a:r>
          </a:p>
          <a:p>
            <a:pPr lvl="1"/>
            <a:r>
              <a:rPr lang="en-GB" sz="2000" dirty="0"/>
              <a:t>We take the point of view of the actors as a point of departure to understand their practices and the sense which they give them,</a:t>
            </a:r>
          </a:p>
          <a:p>
            <a:pPr lvl="1"/>
            <a:r>
              <a:rPr lang="en-GB" sz="2000" dirty="0"/>
              <a:t>to display the underlying social mechanisms which are beyond the actors’ mere perceptions or experiences. </a:t>
            </a:r>
          </a:p>
          <a:p>
            <a:r>
              <a:rPr lang="en-GB" sz="2000" b="1" dirty="0"/>
              <a:t>5 - A principle of symmetry </a:t>
            </a:r>
            <a:r>
              <a:rPr lang="en-GB" sz="2000" dirty="0"/>
              <a:t>with respect to the effectiveness or ineffectiveness of an action. An action which is ineffective is as interesting to observe as one which is effective</a:t>
            </a:r>
          </a:p>
          <a:p>
            <a:pPr marL="0" indent="0">
              <a:buNone/>
            </a:pPr>
            <a:r>
              <a:rPr lang="en-GB" sz="2000" b="1" dirty="0"/>
              <a:t>We postulate that a quantitative frequency is not truer than the diversity of occurrences, but that it teaches us something else. </a:t>
            </a:r>
          </a:p>
          <a:p>
            <a:endParaRPr lang="en-GB" sz="2000" dirty="0"/>
          </a:p>
        </p:txBody>
      </p:sp>
    </p:spTree>
    <p:extLst>
      <p:ext uri="{BB962C8B-B14F-4D97-AF65-F5344CB8AC3E}">
        <p14:creationId xmlns:p14="http://schemas.microsoft.com/office/powerpoint/2010/main" val="1606954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 name="Freeform: Shape 24">
            <a:extLst>
              <a:ext uri="{FF2B5EF4-FFF2-40B4-BE49-F238E27FC236}">
                <a16:creationId xmlns:a16="http://schemas.microsoft.com/office/drawing/2014/main" id="{6DB7ADBC-26DA-450D-A8BF-E1ACCB466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234"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26">
            <a:extLst>
              <a:ext uri="{FF2B5EF4-FFF2-40B4-BE49-F238E27FC236}">
                <a16:creationId xmlns:a16="http://schemas.microsoft.com/office/drawing/2014/main" id="{5692FB99-428A-4151-9665-80E56EF03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9870" y="1"/>
            <a:ext cx="6069184" cy="2839783"/>
          </a:xfrm>
          <a:custGeom>
            <a:avLst/>
            <a:gdLst>
              <a:gd name="connsiteX0" fmla="*/ 0 w 6069184"/>
              <a:gd name="connsiteY0" fmla="*/ 0 h 2839783"/>
              <a:gd name="connsiteX1" fmla="*/ 6069184 w 6069184"/>
              <a:gd name="connsiteY1" fmla="*/ 0 h 2839783"/>
              <a:gd name="connsiteX2" fmla="*/ 6063824 w 6069184"/>
              <a:gd name="connsiteY2" fmla="*/ 106160 h 2839783"/>
              <a:gd name="connsiteX3" fmla="*/ 3034592 w 6069184"/>
              <a:gd name="connsiteY3" fmla="*/ 2839783 h 2839783"/>
              <a:gd name="connsiteX4" fmla="*/ 5361 w 6069184"/>
              <a:gd name="connsiteY4" fmla="*/ 106160 h 2839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a:solidFill>
            <a:srgbClr val="E341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5E3C0EDB-60D3-4CEF-8B80-C6D01E08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4B306978-A26E-4AC4-9EAA-BD29BD476A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24786"/>
            <a:ext cx="5001415" cy="3733214"/>
          </a:xfrm>
          <a:custGeom>
            <a:avLst/>
            <a:gdLst>
              <a:gd name="connsiteX0" fmla="*/ 1956463 w 5001415"/>
              <a:gd name="connsiteY0" fmla="*/ 0 h 3733214"/>
              <a:gd name="connsiteX1" fmla="*/ 5001415 w 5001415"/>
              <a:gd name="connsiteY1" fmla="*/ 3044952 h 3733214"/>
              <a:gd name="connsiteX2" fmla="*/ 4939553 w 5001415"/>
              <a:gd name="connsiteY2" fmla="*/ 3658617 h 3733214"/>
              <a:gd name="connsiteX3" fmla="*/ 4920372 w 5001415"/>
              <a:gd name="connsiteY3" fmla="*/ 3733214 h 3733214"/>
              <a:gd name="connsiteX4" fmla="*/ 0 w 5001415"/>
              <a:gd name="connsiteY4" fmla="*/ 3733214 h 3733214"/>
              <a:gd name="connsiteX5" fmla="*/ 0 w 5001415"/>
              <a:gd name="connsiteY5" fmla="*/ 713124 h 3733214"/>
              <a:gd name="connsiteX6" fmla="*/ 19591 w 5001415"/>
              <a:gd name="connsiteY6" fmla="*/ 695319 h 3733214"/>
              <a:gd name="connsiteX7" fmla="*/ 1956463 w 5001415"/>
              <a:gd name="connsiteY7" fmla="*/ 0 h 37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40C269CE-FB56-4D68-8CFB-1CFD5F350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837" y="500244"/>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A6ED7E7F-75F7-4581-A930-C4DEBC2A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4429" y="664836"/>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7DFC5334-231F-4A3B-9314-0B0421A663F9}"/>
              </a:ext>
            </a:extLst>
          </p:cNvPr>
          <p:cNvSpPr>
            <a:spLocks noGrp="1"/>
          </p:cNvSpPr>
          <p:nvPr>
            <p:ph type="title"/>
            <p:custDataLst>
              <p:tags r:id="rId1"/>
            </p:custDataLst>
          </p:nvPr>
        </p:nvSpPr>
        <p:spPr>
          <a:xfrm>
            <a:off x="6789743" y="2530063"/>
            <a:ext cx="4996329" cy="1936752"/>
          </a:xfrm>
        </p:spPr>
        <p:txBody>
          <a:bodyPr vert="horz" lIns="91440" tIns="45720" rIns="91440" bIns="45720" rtlCol="0" anchor="b">
            <a:normAutofit/>
          </a:bodyPr>
          <a:lstStyle/>
          <a:p>
            <a:pPr algn="ctr"/>
            <a:r>
              <a:rPr lang="en-US" sz="3300" kern="1200">
                <a:solidFill>
                  <a:srgbClr val="FFFFFF"/>
                </a:solidFill>
                <a:latin typeface="+mj-lt"/>
                <a:ea typeface="+mj-ea"/>
                <a:cs typeface="+mj-cs"/>
              </a:rPr>
              <a:t>Day 2</a:t>
            </a:r>
            <a:br>
              <a:rPr lang="en-US" sz="3300" kern="1200">
                <a:solidFill>
                  <a:srgbClr val="FFFFFF"/>
                </a:solidFill>
                <a:latin typeface="+mj-lt"/>
                <a:ea typeface="+mj-ea"/>
                <a:cs typeface="+mj-cs"/>
              </a:rPr>
            </a:br>
            <a:r>
              <a:rPr lang="en-US" sz="3300" kern="1200">
                <a:solidFill>
                  <a:srgbClr val="FFFFFF"/>
                </a:solidFill>
                <a:latin typeface="+mj-lt"/>
                <a:ea typeface="+mj-ea"/>
                <a:cs typeface="+mj-cs"/>
              </a:rPr>
              <a:t>Discovering the gap between concept and reality</a:t>
            </a:r>
          </a:p>
        </p:txBody>
      </p:sp>
    </p:spTree>
    <p:extLst>
      <p:ext uri="{BB962C8B-B14F-4D97-AF65-F5344CB8AC3E}">
        <p14:creationId xmlns:p14="http://schemas.microsoft.com/office/powerpoint/2010/main" val="12841298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a:bodyPr>
          <a:lstStyle/>
          <a:p>
            <a:pPr algn="r"/>
            <a:r>
              <a:rPr lang="en-GB" sz="3700" dirty="0">
                <a:solidFill>
                  <a:schemeClr val="accent1"/>
                </a:solidFill>
              </a:rPr>
              <a:t>How I was confronted, as a young researcher, with the gap between abstract concepts and concrete data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963877"/>
            <a:ext cx="6377769" cy="4930246"/>
          </a:xfrm>
        </p:spPr>
        <p:txBody>
          <a:bodyPr anchor="ctr">
            <a:normAutofit/>
          </a:bodyPr>
          <a:lstStyle/>
          <a:p>
            <a:r>
              <a:rPr lang="en-GB" sz="2200" dirty="0"/>
              <a:t>In 1975, I was sent to Congo for 4 years to a college of Agriculture at the University of Brazzaville, to teach anthropological methodology applied to rural development projects.</a:t>
            </a:r>
          </a:p>
          <a:p>
            <a:r>
              <a:rPr lang="en-GB" sz="2200" dirty="0"/>
              <a:t>Before going to Congo, I read many theoretical books about the small </a:t>
            </a:r>
            <a:r>
              <a:rPr lang="en-US" sz="2200" dirty="0"/>
              <a:t>farmer's rules of kinship and the economic</a:t>
            </a:r>
            <a:r>
              <a:rPr lang="en-GB" sz="2200" dirty="0"/>
              <a:t> system of production.</a:t>
            </a:r>
          </a:p>
          <a:p>
            <a:r>
              <a:rPr lang="en-GB" sz="2200" dirty="0"/>
              <a:t>The main theoretical concept was the one of “lineage mode of production”, which is a very abstract term.</a:t>
            </a:r>
          </a:p>
          <a:p>
            <a:r>
              <a:rPr lang="en-GB" sz="2200" dirty="0"/>
              <a:t>It mainly refers to how old men dominate young men and women in the context of rural villages.</a:t>
            </a:r>
          </a:p>
        </p:txBody>
      </p:sp>
    </p:spTree>
    <p:extLst>
      <p:ext uri="{BB962C8B-B14F-4D97-AF65-F5344CB8AC3E}">
        <p14:creationId xmlns:p14="http://schemas.microsoft.com/office/powerpoint/2010/main" val="1578991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fontScale="90000"/>
          </a:bodyPr>
          <a:lstStyle/>
          <a:p>
            <a:pPr algn="r"/>
            <a:r>
              <a:rPr lang="en-GB" sz="4100" dirty="0">
                <a:solidFill>
                  <a:schemeClr val="accent1"/>
                </a:solidFill>
              </a:rPr>
              <a:t>When I started my field study within the village of Sakameso,</a:t>
            </a:r>
            <a:br>
              <a:rPr lang="en-GB" sz="4100" dirty="0">
                <a:solidFill>
                  <a:schemeClr val="accent1"/>
                </a:solidFill>
              </a:rPr>
            </a:br>
            <a:r>
              <a:rPr lang="en-GB" sz="4100" dirty="0">
                <a:solidFill>
                  <a:schemeClr val="accent1"/>
                </a:solidFill>
              </a:rPr>
              <a:t>I was searching for this mode of production </a:t>
            </a:r>
            <a:br>
              <a:rPr lang="en-GB" sz="4100" dirty="0">
                <a:solidFill>
                  <a:schemeClr val="accent1"/>
                </a:solidFill>
              </a:rPr>
            </a:br>
            <a:endParaRPr lang="en-GB" sz="41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963877"/>
            <a:ext cx="6377769" cy="4930246"/>
          </a:xfrm>
        </p:spPr>
        <p:txBody>
          <a:bodyPr anchor="ctr">
            <a:normAutofit/>
          </a:bodyPr>
          <a:lstStyle/>
          <a:p>
            <a:r>
              <a:rPr lang="en-GB" sz="2200" dirty="0"/>
              <a:t>I had to describe the process by which men and women cultivated cassava, a root that needs one year to ripen, and which could be picked for two years every two weeks.</a:t>
            </a:r>
          </a:p>
          <a:p>
            <a:r>
              <a:rPr lang="en-GB" sz="2200" dirty="0"/>
              <a:t>Cassava is like a “natural granary”, unlike wheat, which needs a “built granary”.</a:t>
            </a:r>
          </a:p>
          <a:p>
            <a:r>
              <a:rPr lang="en-GB" sz="2200" dirty="0"/>
              <a:t>That is why most often there is no central State involvement when small farmers cultivate roots, unlike cereal, which needs irrigation systems and systems of granary stock, and so State involvement.</a:t>
            </a:r>
          </a:p>
          <a:p>
            <a:r>
              <a:rPr lang="en-GB" sz="2200" dirty="0"/>
              <a:t>Cf. James C. Scott, 2017</a:t>
            </a:r>
            <a:r>
              <a:rPr lang="en-GB" sz="2200" i="1" dirty="0"/>
              <a:t>, Against The Grain. A Deep History of the Earlier States</a:t>
            </a:r>
            <a:r>
              <a:rPr lang="en-GB" sz="2200" dirty="0"/>
              <a:t>, Yale University Press (-3500 BC)</a:t>
            </a:r>
          </a:p>
        </p:txBody>
      </p:sp>
    </p:spTree>
    <p:extLst>
      <p:ext uri="{BB962C8B-B14F-4D97-AF65-F5344CB8AC3E}">
        <p14:creationId xmlns:p14="http://schemas.microsoft.com/office/powerpoint/2010/main" val="33266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3E1D983-883F-45C2-A02A-98BF8888F5B0}"/>
              </a:ext>
            </a:extLst>
          </p:cNvPr>
          <p:cNvSpPr>
            <a:spLocks noGrp="1"/>
          </p:cNvSpPr>
          <p:nvPr>
            <p:ph type="title"/>
            <p:custDataLst>
              <p:tags r:id="rId1"/>
            </p:custDataLst>
          </p:nvPr>
        </p:nvSpPr>
        <p:spPr>
          <a:xfrm>
            <a:off x="648929" y="629266"/>
            <a:ext cx="3651467" cy="1676603"/>
          </a:xfrm>
        </p:spPr>
        <p:txBody>
          <a:bodyPr>
            <a:normAutofit fontScale="90000"/>
          </a:bodyPr>
          <a:lstStyle/>
          <a:p>
            <a:r>
              <a:rPr lang="en-GB" dirty="0">
                <a:solidFill>
                  <a:schemeClr val="accent1"/>
                </a:solidFill>
              </a:rPr>
              <a:t>I did not see any </a:t>
            </a:r>
            <a:br>
              <a:rPr lang="en-GB" dirty="0">
                <a:solidFill>
                  <a:schemeClr val="accent1"/>
                </a:solidFill>
              </a:rPr>
            </a:br>
            <a:r>
              <a:rPr lang="en-GB" dirty="0">
                <a:solidFill>
                  <a:schemeClr val="accent1"/>
                </a:solidFill>
              </a:rPr>
              <a:t>lineage mode of production</a:t>
            </a:r>
            <a:endParaRPr lang="en-GB" dirty="0"/>
          </a:p>
        </p:txBody>
      </p:sp>
      <p:sp>
        <p:nvSpPr>
          <p:cNvPr id="10" name="Content Placeholder 9">
            <a:extLst>
              <a:ext uri="{FF2B5EF4-FFF2-40B4-BE49-F238E27FC236}">
                <a16:creationId xmlns:a16="http://schemas.microsoft.com/office/drawing/2014/main" id="{78760AD7-5AFD-4A29-B046-645828C4717D}"/>
              </a:ext>
            </a:extLst>
          </p:cNvPr>
          <p:cNvSpPr>
            <a:spLocks noGrp="1"/>
          </p:cNvSpPr>
          <p:nvPr>
            <p:ph idx="1"/>
            <p:custDataLst>
              <p:tags r:id="rId2"/>
            </p:custDataLst>
          </p:nvPr>
        </p:nvSpPr>
        <p:spPr>
          <a:xfrm>
            <a:off x="648931" y="2438400"/>
            <a:ext cx="3651466" cy="3785419"/>
          </a:xfrm>
        </p:spPr>
        <p:txBody>
          <a:bodyPr>
            <a:normAutofit/>
          </a:bodyPr>
          <a:lstStyle/>
          <a:p>
            <a:r>
              <a:rPr lang="en-GB" sz="2400" dirty="0">
                <a:solidFill>
                  <a:schemeClr val="accent1"/>
                </a:solidFill>
                <a:latin typeface="+mj-lt"/>
                <a:ea typeface="+mj-ea"/>
                <a:cs typeface="+mj-cs"/>
              </a:rPr>
              <a:t>I observed men cutting wood to prepare the cultivation of cassava, which is a typical gender division of labour</a:t>
            </a:r>
          </a:p>
          <a:p>
            <a:endParaRPr lang="en-GB" sz="1800" dirty="0"/>
          </a:p>
        </p:txBody>
      </p:sp>
      <p:pic>
        <p:nvPicPr>
          <p:cNvPr id="8" name="Espace réservé du contenu 4">
            <a:extLst>
              <a:ext uri="{FF2B5EF4-FFF2-40B4-BE49-F238E27FC236}">
                <a16:creationId xmlns:a16="http://schemas.microsoft.com/office/drawing/2014/main" id="{CE9BC6CE-E8C2-4CA9-9F77-5A9C9E3566F7}"/>
              </a:ext>
            </a:extLst>
          </p:cNvPr>
          <p:cNvPicPr>
            <a:picLocks noChangeAspect="1"/>
          </p:cNvPicPr>
          <p:nvPr>
            <p:custDataLst>
              <p:tags r:id="rId3"/>
            </p:custDataLst>
          </p:nvPr>
        </p:nvPicPr>
        <p:blipFill rotWithShape="1">
          <a:blip r:embed="rId7">
            <a:extLst>
              <a:ext uri="{28A0092B-C50C-407E-A947-70E740481C1C}">
                <a14:useLocalDpi xmlns:a14="http://schemas.microsoft.com/office/drawing/2010/main" val="0"/>
              </a:ext>
            </a:extLst>
          </a:blip>
          <a:srcRect l="11918" r="17871"/>
          <a:stretch/>
        </p:blipFill>
        <p:spPr>
          <a:xfrm>
            <a:off x="4639056" y="10"/>
            <a:ext cx="7552944" cy="6857990"/>
          </a:xfrm>
          <a:prstGeom prst="rect">
            <a:avLst/>
          </a:prstGeom>
          <a:effectLst/>
        </p:spPr>
      </p:pic>
      <p:sp>
        <p:nvSpPr>
          <p:cNvPr id="9" name="Titre 1">
            <a:extLst>
              <a:ext uri="{FF2B5EF4-FFF2-40B4-BE49-F238E27FC236}">
                <a16:creationId xmlns:a16="http://schemas.microsoft.com/office/drawing/2014/main" id="{02A81946-EF03-4573-8753-166EF42C7311}"/>
              </a:ext>
            </a:extLst>
          </p:cNvPr>
          <p:cNvSpPr txBox="1">
            <a:spLocks/>
          </p:cNvSpPr>
          <p:nvPr>
            <p:custDataLst>
              <p:tags r:id="rId4"/>
            </p:custDataLst>
          </p:nvPr>
        </p:nvSpPr>
        <p:spPr>
          <a:xfrm>
            <a:off x="6964745" y="4254390"/>
            <a:ext cx="3852041" cy="18340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dirty="0"/>
          </a:p>
        </p:txBody>
      </p:sp>
      <p:sp>
        <p:nvSpPr>
          <p:cNvPr id="11" name="Rectangle 10">
            <a:extLst>
              <a:ext uri="{FF2B5EF4-FFF2-40B4-BE49-F238E27FC236}">
                <a16:creationId xmlns:a16="http://schemas.microsoft.com/office/drawing/2014/main" id="{02CA6E55-4B85-4A25-8F8D-69A7330FEDCC}"/>
              </a:ext>
            </a:extLst>
          </p:cNvPr>
          <p:cNvSpPr/>
          <p:nvPr>
            <p:custDataLst>
              <p:tags r:id="rId5"/>
            </p:custDataLst>
          </p:nvPr>
        </p:nvSpPr>
        <p:spPr>
          <a:xfrm>
            <a:off x="1508298" y="6356350"/>
            <a:ext cx="2893164" cy="313932"/>
          </a:xfrm>
          <a:prstGeom prst="rect">
            <a:avLst/>
          </a:prstGeom>
        </p:spPr>
        <p:txBody>
          <a:bodyPr wrap="none">
            <a:spAutoFit/>
          </a:bodyPr>
          <a:lstStyle/>
          <a:p>
            <a:pPr marL="228600" indent="-228600">
              <a:lnSpc>
                <a:spcPct val="90000"/>
              </a:lnSpc>
              <a:spcBef>
                <a:spcPts val="1000"/>
              </a:spcBef>
              <a:buFont typeface="Arial" panose="020B0604020202020204" pitchFamily="34" charset="0"/>
              <a:buChar char="•"/>
            </a:pPr>
            <a:r>
              <a:rPr lang="fr-FR" sz="1600" dirty="0">
                <a:solidFill>
                  <a:schemeClr val="accent1"/>
                </a:solidFill>
                <a:latin typeface="+mj-lt"/>
                <a:ea typeface="+mj-ea"/>
                <a:cs typeface="+mj-cs"/>
              </a:rPr>
              <a:t>1975-1979, photos D. Desjeux</a:t>
            </a:r>
          </a:p>
        </p:txBody>
      </p:sp>
    </p:spTree>
    <p:extLst>
      <p:ext uri="{BB962C8B-B14F-4D97-AF65-F5344CB8AC3E}">
        <p14:creationId xmlns:p14="http://schemas.microsoft.com/office/powerpoint/2010/main" val="110547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Espace réservé du contenu 4">
            <a:extLst>
              <a:ext uri="{FF2B5EF4-FFF2-40B4-BE49-F238E27FC236}">
                <a16:creationId xmlns:a16="http://schemas.microsoft.com/office/drawing/2014/main" id="{267C9709-9AB0-4CDB-825C-8B3FCE02503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9472" b="15528"/>
          <a:stretch/>
        </p:blipFill>
        <p:spPr>
          <a:xfrm>
            <a:off x="-1" y="10"/>
            <a:ext cx="12192000" cy="6857990"/>
          </a:xfrm>
          <a:prstGeom prst="rect">
            <a:avLst/>
          </a:prstGeom>
        </p:spPr>
      </p:pic>
      <p:sp>
        <p:nvSpPr>
          <p:cNvPr id="4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re 1">
            <a:extLst>
              <a:ext uri="{FF2B5EF4-FFF2-40B4-BE49-F238E27FC236}">
                <a16:creationId xmlns:a16="http://schemas.microsoft.com/office/drawing/2014/main" id="{0C83B063-6CA1-411A-97E5-2149EF110ABE}"/>
              </a:ext>
            </a:extLst>
          </p:cNvPr>
          <p:cNvSpPr>
            <a:spLocks noGrp="1"/>
          </p:cNvSpPr>
          <p:nvPr>
            <p:ph type="title"/>
            <p:custDataLst>
              <p:tags r:id="rId3"/>
            </p:custDataLst>
          </p:nvPr>
        </p:nvSpPr>
        <p:spPr>
          <a:xfrm>
            <a:off x="709448" y="1913950"/>
            <a:ext cx="4204137" cy="1342754"/>
          </a:xfrm>
        </p:spPr>
        <p:txBody>
          <a:bodyPr vert="horz" lIns="91440" tIns="45720" rIns="91440" bIns="45720" rtlCol="0">
            <a:normAutofit/>
          </a:bodyPr>
          <a:lstStyle/>
          <a:p>
            <a:pPr algn="ctr"/>
            <a:r>
              <a:rPr lang="en-US" sz="3600" kern="1200" dirty="0">
                <a:solidFill>
                  <a:schemeClr val="accent1"/>
                </a:solidFill>
                <a:latin typeface="+mj-lt"/>
                <a:ea typeface="+mj-ea"/>
                <a:cs typeface="+mj-cs"/>
              </a:rPr>
              <a:t>Women planting cassava</a:t>
            </a:r>
          </a:p>
        </p:txBody>
      </p:sp>
      <p:cxnSp>
        <p:nvCxnSpPr>
          <p:cNvPr id="42" name="Straight Connector 3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4"/>
            </p:custDataLst>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01C5FEA4-247F-9FC8-9930-5EDD410C0B80}"/>
              </a:ext>
            </a:extLst>
          </p:cNvPr>
          <p:cNvSpPr txBox="1"/>
          <p:nvPr/>
        </p:nvSpPr>
        <p:spPr>
          <a:xfrm>
            <a:off x="1100578" y="6258263"/>
            <a:ext cx="6160416" cy="341632"/>
          </a:xfrm>
          <a:prstGeom prst="rect">
            <a:avLst/>
          </a:prstGeom>
          <a:noFill/>
        </p:spPr>
        <p:txBody>
          <a:bodyPr wrap="square">
            <a:spAutoFit/>
          </a:bodyPr>
          <a:lstStyle/>
          <a:p>
            <a:pPr marL="228600" indent="-228600">
              <a:lnSpc>
                <a:spcPct val="90000"/>
              </a:lnSpc>
              <a:spcBef>
                <a:spcPts val="1000"/>
              </a:spcBef>
              <a:buFont typeface="Arial" panose="020B0604020202020204" pitchFamily="34" charset="0"/>
              <a:buChar char="•"/>
            </a:pPr>
            <a:r>
              <a:rPr lang="fr-FR" sz="1800" dirty="0">
                <a:solidFill>
                  <a:schemeClr val="accent1"/>
                </a:solidFill>
                <a:latin typeface="+mj-lt"/>
                <a:ea typeface="+mj-ea"/>
                <a:cs typeface="+mj-cs"/>
              </a:rPr>
              <a:t>1975-1979, photos D. Desjeux</a:t>
            </a:r>
          </a:p>
        </p:txBody>
      </p:sp>
    </p:spTree>
    <p:extLst>
      <p:ext uri="{BB962C8B-B14F-4D97-AF65-F5344CB8AC3E}">
        <p14:creationId xmlns:p14="http://schemas.microsoft.com/office/powerpoint/2010/main" val="139250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B1FC6-F42C-421D-9B82-105459D831A7}"/>
              </a:ext>
            </a:extLst>
          </p:cNvPr>
          <p:cNvSpPr>
            <a:spLocks noGrp="1"/>
          </p:cNvSpPr>
          <p:nvPr>
            <p:ph type="title"/>
            <p:custDataLst>
              <p:tags r:id="rId1"/>
            </p:custDataLst>
          </p:nvPr>
        </p:nvSpPr>
        <p:spPr>
          <a:xfrm>
            <a:off x="4214232" y="3530638"/>
            <a:ext cx="3705471" cy="1363215"/>
          </a:xfrm>
        </p:spPr>
        <p:txBody>
          <a:bodyPr vert="horz" lIns="91440" tIns="45720" rIns="91440" bIns="45720" rtlCol="0" anchor="t">
            <a:normAutofit fontScale="90000"/>
          </a:bodyPr>
          <a:lstStyle/>
          <a:p>
            <a:r>
              <a:rPr lang="en-US" kern="1200" dirty="0">
                <a:solidFill>
                  <a:schemeClr val="accent1"/>
                </a:solidFill>
                <a:latin typeface="+mj-lt"/>
                <a:ea typeface="+mj-ea"/>
                <a:cs typeface="+mj-cs"/>
              </a:rPr>
              <a:t>Processing of cassava by women</a:t>
            </a:r>
          </a:p>
        </p:txBody>
      </p:sp>
      <p:sp>
        <p:nvSpPr>
          <p:cNvPr id="60" name="Content Placeholder 48">
            <a:extLst>
              <a:ext uri="{FF2B5EF4-FFF2-40B4-BE49-F238E27FC236}">
                <a16:creationId xmlns:a16="http://schemas.microsoft.com/office/drawing/2014/main" id="{9FB0202E-8504-4537-8BD7-1BFC68BB2229}"/>
              </a:ext>
            </a:extLst>
          </p:cNvPr>
          <p:cNvSpPr>
            <a:spLocks noGrp="1"/>
          </p:cNvSpPr>
          <p:nvPr>
            <p:ph idx="1"/>
            <p:custDataLst>
              <p:tags r:id="rId2"/>
            </p:custDataLst>
          </p:nvPr>
        </p:nvSpPr>
        <p:spPr>
          <a:xfrm>
            <a:off x="4353542" y="5261993"/>
            <a:ext cx="6459238" cy="1363214"/>
          </a:xfrm>
        </p:spPr>
        <p:txBody>
          <a:bodyPr vert="horz" lIns="91440" tIns="45720" rIns="91440" bIns="45720" rtlCol="0" anchor="b">
            <a:normAutofit/>
          </a:bodyPr>
          <a:lstStyle/>
          <a:p>
            <a:pPr marL="0" indent="0">
              <a:buNone/>
            </a:pPr>
            <a:r>
              <a:rPr lang="en-US" sz="2000" kern="1200" dirty="0">
                <a:solidFill>
                  <a:schemeClr val="accent1"/>
                </a:solidFill>
                <a:latin typeface="+mn-lt"/>
                <a:ea typeface="+mn-ea"/>
                <a:cs typeface="+mn-cs"/>
              </a:rPr>
              <a:t>Removing the hydrocyanic acid</a:t>
            </a:r>
          </a:p>
          <a:p>
            <a:pPr marL="0" indent="0">
              <a:buNone/>
            </a:pPr>
            <a:r>
              <a:rPr lang="en-US" sz="2000" dirty="0">
                <a:solidFill>
                  <a:schemeClr val="accent1"/>
                </a:solidFill>
              </a:rPr>
              <a:t>Selling the cassava</a:t>
            </a:r>
            <a:endParaRPr lang="en-US" sz="2000" kern="1200" dirty="0">
              <a:solidFill>
                <a:schemeClr val="accent1"/>
              </a:solidFill>
            </a:endParaRPr>
          </a:p>
          <a:p>
            <a:pPr marL="0" indent="0">
              <a:buNone/>
            </a:pPr>
            <a:r>
              <a:rPr lang="en-US" sz="2000" kern="1200" dirty="0">
                <a:solidFill>
                  <a:schemeClr val="accent1"/>
                </a:solidFill>
                <a:latin typeface="+mn-lt"/>
                <a:ea typeface="+mn-ea"/>
                <a:cs typeface="+mn-cs"/>
              </a:rPr>
              <a:t>Transforming the manioc into cassava flour for cooking</a:t>
            </a:r>
          </a:p>
        </p:txBody>
      </p:sp>
      <p:pic>
        <p:nvPicPr>
          <p:cNvPr id="47" name="Espace réservé du contenu 6">
            <a:extLst>
              <a:ext uri="{FF2B5EF4-FFF2-40B4-BE49-F238E27FC236}">
                <a16:creationId xmlns:a16="http://schemas.microsoft.com/office/drawing/2014/main" id="{DA5646D6-7C2E-4AFC-A659-74EFE33EAF4B}"/>
              </a:ext>
            </a:extLst>
          </p:cNvPr>
          <p:cNvPicPr>
            <a:picLocks noChangeAspect="1"/>
          </p:cNvPicPr>
          <p:nvPr>
            <p:custDataLst>
              <p:tags r:id="rId3"/>
            </p:custDataLst>
          </p:nvPr>
        </p:nvPicPr>
        <p:blipFill rotWithShape="1">
          <a:blip r:embed="rId7">
            <a:extLst>
              <a:ext uri="{28A0092B-C50C-407E-A947-70E740481C1C}">
                <a14:useLocalDpi xmlns:a14="http://schemas.microsoft.com/office/drawing/2010/main" val="0"/>
              </a:ext>
            </a:extLst>
          </a:blip>
          <a:srcRect l="1789" r="26609" b="-4"/>
          <a:stretch/>
        </p:blipFill>
        <p:spPr>
          <a:xfrm>
            <a:off x="4518135" y="10"/>
            <a:ext cx="3236976" cy="2995146"/>
          </a:xfrm>
          <a:custGeom>
            <a:avLst/>
            <a:gdLst>
              <a:gd name="connsiteX0" fmla="*/ 770517 w 3236976"/>
              <a:gd name="connsiteY0" fmla="*/ 0 h 2995156"/>
              <a:gd name="connsiteX1" fmla="*/ 2466460 w 3236976"/>
              <a:gd name="connsiteY1" fmla="*/ 0 h 2995156"/>
              <a:gd name="connsiteX2" fmla="*/ 2523400 w 3236976"/>
              <a:gd name="connsiteY2" fmla="*/ 34592 h 2995156"/>
              <a:gd name="connsiteX3" fmla="*/ 3236976 w 3236976"/>
              <a:gd name="connsiteY3" fmla="*/ 1376668 h 2995156"/>
              <a:gd name="connsiteX4" fmla="*/ 1618488 w 3236976"/>
              <a:gd name="connsiteY4" fmla="*/ 2995156 h 2995156"/>
              <a:gd name="connsiteX5" fmla="*/ 0 w 3236976"/>
              <a:gd name="connsiteY5" fmla="*/ 1376668 h 2995156"/>
              <a:gd name="connsiteX6" fmla="*/ 713576 w 3236976"/>
              <a:gd name="connsiteY6" fmla="*/ 34592 h 299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p:spPr>
      </p:pic>
      <p:pic>
        <p:nvPicPr>
          <p:cNvPr id="79" name="Picture 4">
            <a:extLst>
              <a:ext uri="{FF2B5EF4-FFF2-40B4-BE49-F238E27FC236}">
                <a16:creationId xmlns:a16="http://schemas.microsoft.com/office/drawing/2014/main" id="{E9F5173C-2537-4F71-9FE3-E4F8829D91A1}"/>
              </a:ext>
            </a:extLst>
          </p:cNvPr>
          <p:cNvPicPr>
            <a:picLocks noChangeAspect="1" noChangeArrowheads="1"/>
          </p:cNvPicPr>
          <p:nvPr>
            <p:custDataLst>
              <p:tags r:id="rId4"/>
            </p:custDataLst>
          </p:nvPr>
        </p:nvPicPr>
        <p:blipFill rotWithShape="1">
          <a:blip r:embed="rId8" cstate="print">
            <a:extLst>
              <a:ext uri="{28A0092B-C50C-407E-A947-70E740481C1C}">
                <a14:useLocalDpi xmlns:a14="http://schemas.microsoft.com/office/drawing/2010/main" val="0"/>
              </a:ext>
            </a:extLst>
          </a:blip>
          <a:srcRect l="4478" r="11372" b="-2"/>
          <a:stretch/>
        </p:blipFill>
        <p:spPr bwMode="auto">
          <a:xfrm>
            <a:off x="8299091" y="0"/>
            <a:ext cx="3933420" cy="5861304"/>
          </a:xfrm>
          <a:custGeom>
            <a:avLst/>
            <a:gdLst>
              <a:gd name="connsiteX0" fmla="*/ 1002788 w 3933440"/>
              <a:gd name="connsiteY0" fmla="*/ 0 h 5861304"/>
              <a:gd name="connsiteX1" fmla="*/ 3933440 w 3933440"/>
              <a:gd name="connsiteY1" fmla="*/ 2930652 h 5861304"/>
              <a:gd name="connsiteX2" fmla="*/ 1002788 w 3933440"/>
              <a:gd name="connsiteY2" fmla="*/ 5861304 h 5861304"/>
              <a:gd name="connsiteX3" fmla="*/ 131302 w 3933440"/>
              <a:gd name="connsiteY3" fmla="*/ 5729548 h 5861304"/>
              <a:gd name="connsiteX4" fmla="*/ 0 w 3933440"/>
              <a:gd name="connsiteY4" fmla="*/ 5681491 h 5861304"/>
              <a:gd name="connsiteX5" fmla="*/ 0 w 3933440"/>
              <a:gd name="connsiteY5" fmla="*/ 179814 h 5861304"/>
              <a:gd name="connsiteX6" fmla="*/ 131302 w 3933440"/>
              <a:gd name="connsiteY6" fmla="*/ 131756 h 5861304"/>
              <a:gd name="connsiteX7" fmla="*/ 1002788 w 3933440"/>
              <a:gd name="connsiteY7" fmla="*/ 0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3440" h="5861304">
                <a:moveTo>
                  <a:pt x="1002788" y="0"/>
                </a:moveTo>
                <a:cubicBezTo>
                  <a:pt x="2621342" y="0"/>
                  <a:pt x="3933440" y="1312098"/>
                  <a:pt x="3933440" y="2930652"/>
                </a:cubicBezTo>
                <a:cubicBezTo>
                  <a:pt x="3933440" y="4549206"/>
                  <a:pt x="2621342" y="5861304"/>
                  <a:pt x="1002788" y="5861304"/>
                </a:cubicBezTo>
                <a:cubicBezTo>
                  <a:pt x="699309" y="5861304"/>
                  <a:pt x="406604" y="5815176"/>
                  <a:pt x="131302" y="5729548"/>
                </a:cubicBezTo>
                <a:lnTo>
                  <a:pt x="0" y="5681491"/>
                </a:lnTo>
                <a:lnTo>
                  <a:pt x="0" y="179814"/>
                </a:lnTo>
                <a:lnTo>
                  <a:pt x="131302" y="131756"/>
                </a:lnTo>
                <a:cubicBezTo>
                  <a:pt x="406604" y="46129"/>
                  <a:pt x="699309" y="0"/>
                  <a:pt x="1002788" y="0"/>
                </a:cubicBezTo>
                <a:close/>
              </a:path>
            </a:pathLst>
          </a:custGeom>
          <a:noFill/>
          <a:extLst>
            <a:ext uri="{909E8E84-426E-40DD-AFC4-6F175D3DCCD1}">
              <a14:hiddenFill xmlns:a14="http://schemas.microsoft.com/office/drawing/2010/main">
                <a:solidFill>
                  <a:srgbClr val="FFFFFF"/>
                </a:solidFill>
              </a14:hiddenFill>
            </a:ext>
          </a:extLst>
        </p:spPr>
      </p:pic>
      <p:pic>
        <p:nvPicPr>
          <p:cNvPr id="81" name="Picture 3">
            <a:extLst>
              <a:ext uri="{FF2B5EF4-FFF2-40B4-BE49-F238E27FC236}">
                <a16:creationId xmlns:a16="http://schemas.microsoft.com/office/drawing/2014/main" id="{C73C4BBB-5385-4D52-BF37-43A520A8AED1}"/>
              </a:ext>
            </a:extLst>
          </p:cNvPr>
          <p:cNvPicPr>
            <a:picLocks noChangeAspect="1" noChangeArrowheads="1"/>
          </p:cNvPicPr>
          <p:nvPr>
            <p:custDataLst>
              <p:tags r:id="rId5"/>
            </p:custDataLst>
          </p:nvPr>
        </p:nvPicPr>
        <p:blipFill rotWithShape="1">
          <a:blip r:embed="rId9">
            <a:extLst>
              <a:ext uri="{28A0092B-C50C-407E-A947-70E740481C1C}">
                <a14:useLocalDpi xmlns:a14="http://schemas.microsoft.com/office/drawing/2010/main" val="0"/>
              </a:ext>
            </a:extLst>
          </a:blip>
          <a:srcRect l="16494" r="29976" b="2"/>
          <a:stretch/>
        </p:blipFill>
        <p:spPr bwMode="auto">
          <a:xfrm>
            <a:off x="20257" y="439848"/>
            <a:ext cx="4100078" cy="5110615"/>
          </a:xfrm>
          <a:custGeom>
            <a:avLst/>
            <a:gdLst>
              <a:gd name="connsiteX0" fmla="*/ 449733 w 3224421"/>
              <a:gd name="connsiteY0" fmla="*/ 0 h 4020664"/>
              <a:gd name="connsiteX1" fmla="*/ 3224421 w 3224421"/>
              <a:gd name="connsiteY1" fmla="*/ 0 h 4020664"/>
              <a:gd name="connsiteX2" fmla="*/ 3224421 w 3224421"/>
              <a:gd name="connsiteY2" fmla="*/ 3933205 h 4020664"/>
              <a:gd name="connsiteX3" fmla="*/ 3087301 w 3224421"/>
              <a:gd name="connsiteY3" fmla="*/ 3968462 h 4020664"/>
              <a:gd name="connsiteX4" fmla="*/ 2569464 w 3224421"/>
              <a:gd name="connsiteY4" fmla="*/ 4020664 h 4020664"/>
              <a:gd name="connsiteX5" fmla="*/ 0 w 3224421"/>
              <a:gd name="connsiteY5" fmla="*/ 1451200 h 4020664"/>
              <a:gd name="connsiteX6" fmla="*/ 438824 w 3224421"/>
              <a:gd name="connsiteY6" fmla="*/ 14588 h 40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4421" h="4020664">
                <a:moveTo>
                  <a:pt x="449733" y="0"/>
                </a:moveTo>
                <a:lnTo>
                  <a:pt x="3224421" y="0"/>
                </a:lnTo>
                <a:lnTo>
                  <a:pt x="3224421" y="3933205"/>
                </a:lnTo>
                <a:lnTo>
                  <a:pt x="3087301" y="3968462"/>
                </a:lnTo>
                <a:cubicBezTo>
                  <a:pt x="2920035" y="4002689"/>
                  <a:pt x="2746849" y="4020664"/>
                  <a:pt x="2569464" y="4020664"/>
                </a:cubicBezTo>
                <a:cubicBezTo>
                  <a:pt x="1150388" y="4020664"/>
                  <a:pt x="0" y="2870276"/>
                  <a:pt x="0" y="1451200"/>
                </a:cubicBezTo>
                <a:cubicBezTo>
                  <a:pt x="0" y="919047"/>
                  <a:pt x="161773" y="424677"/>
                  <a:pt x="438824" y="14588"/>
                </a:cubicBezTo>
                <a:close/>
              </a:path>
            </a:pathLst>
          </a:cu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6DF4144-ACEB-47E1-9024-3F04E7DD88F3}"/>
              </a:ext>
            </a:extLst>
          </p:cNvPr>
          <p:cNvSpPr/>
          <p:nvPr/>
        </p:nvSpPr>
        <p:spPr>
          <a:xfrm>
            <a:off x="287748" y="6283575"/>
            <a:ext cx="3224344" cy="341632"/>
          </a:xfrm>
          <a:prstGeom prst="rect">
            <a:avLst/>
          </a:prstGeom>
        </p:spPr>
        <p:txBody>
          <a:bodyPr wrap="none">
            <a:spAutoFit/>
          </a:bodyPr>
          <a:lstStyle/>
          <a:p>
            <a:pPr marL="228600" indent="-228600">
              <a:lnSpc>
                <a:spcPct val="90000"/>
              </a:lnSpc>
              <a:spcBef>
                <a:spcPts val="1000"/>
              </a:spcBef>
              <a:buFont typeface="Arial" panose="020B0604020202020204" pitchFamily="34" charset="0"/>
              <a:buChar char="•"/>
            </a:pPr>
            <a:r>
              <a:rPr lang="fr-FR" dirty="0">
                <a:solidFill>
                  <a:schemeClr val="accent1"/>
                </a:solidFill>
              </a:rPr>
              <a:t>1975-1979, photos D. Desjeux</a:t>
            </a:r>
          </a:p>
        </p:txBody>
      </p:sp>
    </p:spTree>
    <p:extLst>
      <p:ext uri="{BB962C8B-B14F-4D97-AF65-F5344CB8AC3E}">
        <p14:creationId xmlns:p14="http://schemas.microsoft.com/office/powerpoint/2010/main" val="2782313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Espace réservé du contenu 4">
            <a:extLst>
              <a:ext uri="{FF2B5EF4-FFF2-40B4-BE49-F238E27FC236}">
                <a16:creationId xmlns:a16="http://schemas.microsoft.com/office/drawing/2014/main" id="{5AE486B2-53E2-482F-ACAD-11B3639C2208}"/>
              </a:ext>
            </a:extLst>
          </p:cNvPr>
          <p:cNvPicPr>
            <a:picLocks noChangeAspect="1"/>
          </p:cNvPicPr>
          <p:nvPr>
            <p:custDataLst>
              <p:tags r:id="rId1"/>
            </p:custDataLst>
          </p:nvPr>
        </p:nvPicPr>
        <p:blipFill rotWithShape="1">
          <a:blip r:embed="rId5">
            <a:extLst>
              <a:ext uri="{28A0092B-C50C-407E-A947-70E740481C1C}">
                <a14:useLocalDpi xmlns:a14="http://schemas.microsoft.com/office/drawing/2010/main" val="0"/>
              </a:ext>
            </a:extLst>
          </a:blip>
          <a:srcRect t="5607" b="5811"/>
          <a:stretch/>
        </p:blipFill>
        <p:spPr>
          <a:xfrm>
            <a:off x="0" y="10"/>
            <a:ext cx="12192000" cy="6857990"/>
          </a:xfrm>
          <a:prstGeom prst="rect">
            <a:avLst/>
          </a:prstGeom>
        </p:spPr>
      </p:pic>
      <p:sp>
        <p:nvSpPr>
          <p:cNvPr id="2" name="Titre 1">
            <a:extLst>
              <a:ext uri="{FF2B5EF4-FFF2-40B4-BE49-F238E27FC236}">
                <a16:creationId xmlns:a16="http://schemas.microsoft.com/office/drawing/2014/main" id="{A8796FA0-ACEE-496E-AE9F-DD5B8CE694BD}"/>
              </a:ext>
            </a:extLst>
          </p:cNvPr>
          <p:cNvSpPr>
            <a:spLocks noGrp="1"/>
          </p:cNvSpPr>
          <p:nvPr>
            <p:ph type="title"/>
            <p:custDataLst>
              <p:tags r:id="rId2"/>
            </p:custDataLst>
          </p:nvPr>
        </p:nvSpPr>
        <p:spPr>
          <a:xfrm>
            <a:off x="7987863" y="30480"/>
            <a:ext cx="4204137" cy="1342754"/>
          </a:xfrm>
          <a:solidFill>
            <a:srgbClr val="FFFF00"/>
          </a:solidFill>
        </p:spPr>
        <p:txBody>
          <a:bodyPr>
            <a:normAutofit fontScale="90000"/>
          </a:bodyPr>
          <a:lstStyle/>
          <a:p>
            <a:pPr algn="ctr"/>
            <a:r>
              <a:rPr lang="en-GB" sz="3600" dirty="0">
                <a:solidFill>
                  <a:srgbClr val="C00000"/>
                </a:solidFill>
              </a:rPr>
              <a:t>Wedding ritual</a:t>
            </a:r>
            <a:br>
              <a:rPr lang="en-GB" sz="3600" dirty="0">
                <a:solidFill>
                  <a:srgbClr val="C00000"/>
                </a:solidFill>
              </a:rPr>
            </a:br>
            <a:r>
              <a:rPr lang="en-GB" sz="3600" dirty="0">
                <a:solidFill>
                  <a:srgbClr val="C00000"/>
                </a:solidFill>
              </a:rPr>
              <a:t>with a gender division of the village public space</a:t>
            </a:r>
          </a:p>
        </p:txBody>
      </p:sp>
      <p:pic>
        <p:nvPicPr>
          <p:cNvPr id="22" name="Espace réservé du contenu 21">
            <a:extLst>
              <a:ext uri="{FF2B5EF4-FFF2-40B4-BE49-F238E27FC236}">
                <a16:creationId xmlns:a16="http://schemas.microsoft.com/office/drawing/2014/main" id="{66A39765-0846-44A9-A424-7098E5EF63A9}"/>
              </a:ext>
            </a:extLst>
          </p:cNvPr>
          <p:cNvPicPr>
            <a:picLocks noGrp="1" noChangeAspect="1"/>
          </p:cNvPicPr>
          <p:nvPr>
            <p:ph idx="1"/>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0" y="4078654"/>
            <a:ext cx="4403949" cy="2779346"/>
          </a:xfrm>
        </p:spPr>
      </p:pic>
      <p:sp>
        <p:nvSpPr>
          <p:cNvPr id="3" name="Rectangle 2">
            <a:extLst>
              <a:ext uri="{FF2B5EF4-FFF2-40B4-BE49-F238E27FC236}">
                <a16:creationId xmlns:a16="http://schemas.microsoft.com/office/drawing/2014/main" id="{74EEF2F2-24C2-4925-90C9-8B63852DA3ED}"/>
              </a:ext>
            </a:extLst>
          </p:cNvPr>
          <p:cNvSpPr/>
          <p:nvPr/>
        </p:nvSpPr>
        <p:spPr>
          <a:xfrm>
            <a:off x="5818207" y="6109968"/>
            <a:ext cx="3224344" cy="341632"/>
          </a:xfrm>
          <a:prstGeom prst="rect">
            <a:avLst/>
          </a:prstGeom>
        </p:spPr>
        <p:txBody>
          <a:bodyPr wrap="none">
            <a:spAutoFit/>
          </a:bodyPr>
          <a:lstStyle/>
          <a:p>
            <a:pPr marL="228600" indent="-228600">
              <a:lnSpc>
                <a:spcPct val="90000"/>
              </a:lnSpc>
              <a:spcBef>
                <a:spcPts val="1000"/>
              </a:spcBef>
              <a:buFont typeface="Arial" panose="020B0604020202020204" pitchFamily="34" charset="0"/>
              <a:buChar char="•"/>
            </a:pPr>
            <a:r>
              <a:rPr lang="fr-FR" dirty="0">
                <a:solidFill>
                  <a:srgbClr val="FFFF00"/>
                </a:solidFill>
              </a:rPr>
              <a:t>1975-1979, photos D. Desjeux</a:t>
            </a:r>
          </a:p>
        </p:txBody>
      </p:sp>
      <p:sp>
        <p:nvSpPr>
          <p:cNvPr id="4" name="ZoneTexte 3">
            <a:extLst>
              <a:ext uri="{FF2B5EF4-FFF2-40B4-BE49-F238E27FC236}">
                <a16:creationId xmlns:a16="http://schemas.microsoft.com/office/drawing/2014/main" id="{99E4E172-D170-B448-1835-851AF1FE2F75}"/>
              </a:ext>
            </a:extLst>
          </p:cNvPr>
          <p:cNvSpPr txBox="1"/>
          <p:nvPr/>
        </p:nvSpPr>
        <p:spPr>
          <a:xfrm>
            <a:off x="2884602" y="4078654"/>
            <a:ext cx="891078" cy="369332"/>
          </a:xfrm>
          <a:prstGeom prst="rect">
            <a:avLst/>
          </a:prstGeom>
          <a:noFill/>
        </p:spPr>
        <p:txBody>
          <a:bodyPr wrap="none" rtlCol="0">
            <a:spAutoFit/>
          </a:bodyPr>
          <a:lstStyle/>
          <a:p>
            <a:r>
              <a:rPr lang="fr-FR" dirty="0" err="1"/>
              <a:t>women</a:t>
            </a:r>
            <a:endParaRPr lang="fr-FR" dirty="0"/>
          </a:p>
        </p:txBody>
      </p:sp>
      <p:sp>
        <p:nvSpPr>
          <p:cNvPr id="5" name="ZoneTexte 4">
            <a:extLst>
              <a:ext uri="{FF2B5EF4-FFF2-40B4-BE49-F238E27FC236}">
                <a16:creationId xmlns:a16="http://schemas.microsoft.com/office/drawing/2014/main" id="{D8650A5A-7F1A-0EBF-0A96-F77112164B5E}"/>
              </a:ext>
            </a:extLst>
          </p:cNvPr>
          <p:cNvSpPr txBox="1"/>
          <p:nvPr/>
        </p:nvSpPr>
        <p:spPr>
          <a:xfrm>
            <a:off x="4100821" y="2779346"/>
            <a:ext cx="606256" cy="369332"/>
          </a:xfrm>
          <a:prstGeom prst="rect">
            <a:avLst/>
          </a:prstGeom>
          <a:noFill/>
        </p:spPr>
        <p:txBody>
          <a:bodyPr wrap="none" rtlCol="0">
            <a:spAutoFit/>
          </a:bodyPr>
          <a:lstStyle/>
          <a:p>
            <a:r>
              <a:rPr lang="fr-FR" dirty="0">
                <a:solidFill>
                  <a:srgbClr val="FFFF00"/>
                </a:solidFill>
              </a:rPr>
              <a:t>men</a:t>
            </a:r>
          </a:p>
        </p:txBody>
      </p:sp>
    </p:spTree>
    <p:extLst>
      <p:ext uri="{BB962C8B-B14F-4D97-AF65-F5344CB8AC3E}">
        <p14:creationId xmlns:p14="http://schemas.microsoft.com/office/powerpoint/2010/main" val="3136443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4">
            <a:extLst>
              <a:ext uri="{FF2B5EF4-FFF2-40B4-BE49-F238E27FC236}">
                <a16:creationId xmlns:a16="http://schemas.microsoft.com/office/drawing/2014/main" id="{FAA0E34E-BD2C-4633-A096-C5997EB92F36}"/>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t="5172" b="9922"/>
          <a:stretch/>
        </p:blipFill>
        <p:spPr>
          <a:xfrm>
            <a:off x="-1" y="10"/>
            <a:ext cx="12192000" cy="6857990"/>
          </a:xfrm>
          <a:prstGeom prst="rect">
            <a:avLst/>
          </a:prstGeom>
        </p:spPr>
      </p:pic>
      <p:sp>
        <p:nvSpPr>
          <p:cNvPr id="11" name="Espace réservé du contenu 10">
            <a:extLst>
              <a:ext uri="{FF2B5EF4-FFF2-40B4-BE49-F238E27FC236}">
                <a16:creationId xmlns:a16="http://schemas.microsoft.com/office/drawing/2014/main" id="{A6DACDB1-B2C7-42AB-9535-21709EA80A18}"/>
              </a:ext>
            </a:extLst>
          </p:cNvPr>
          <p:cNvSpPr>
            <a:spLocks noGrp="1"/>
          </p:cNvSpPr>
          <p:nvPr>
            <p:ph idx="1"/>
            <p:custDataLst>
              <p:tags r:id="rId2"/>
            </p:custDataLst>
          </p:nvPr>
        </p:nvSpPr>
        <p:spPr>
          <a:xfrm>
            <a:off x="76337" y="5212080"/>
            <a:ext cx="3916543" cy="1645910"/>
          </a:xfrm>
          <a:solidFill>
            <a:srgbClr val="FFFF00"/>
          </a:solidFill>
        </p:spPr>
        <p:txBody>
          <a:bodyPr anchor="ctr">
            <a:normAutofit/>
          </a:bodyPr>
          <a:lstStyle/>
          <a:p>
            <a:r>
              <a:rPr lang="en-GB" sz="4400" dirty="0">
                <a:solidFill>
                  <a:srgbClr val="FF0000"/>
                </a:solidFill>
              </a:rPr>
              <a:t>Cults against bewitchment</a:t>
            </a:r>
          </a:p>
        </p:txBody>
      </p:sp>
      <p:sp>
        <p:nvSpPr>
          <p:cNvPr id="2" name="Rectangle 1">
            <a:extLst>
              <a:ext uri="{FF2B5EF4-FFF2-40B4-BE49-F238E27FC236}">
                <a16:creationId xmlns:a16="http://schemas.microsoft.com/office/drawing/2014/main" id="{AB0AA84D-7275-4476-975E-F5D7A4888D13}"/>
              </a:ext>
            </a:extLst>
          </p:cNvPr>
          <p:cNvSpPr/>
          <p:nvPr/>
        </p:nvSpPr>
        <p:spPr>
          <a:xfrm>
            <a:off x="4483827" y="6345547"/>
            <a:ext cx="3261534" cy="341632"/>
          </a:xfrm>
          <a:prstGeom prst="rect">
            <a:avLst/>
          </a:prstGeom>
        </p:spPr>
        <p:txBody>
          <a:bodyPr wrap="none">
            <a:spAutoFit/>
          </a:bodyPr>
          <a:lstStyle/>
          <a:p>
            <a:pPr marL="228600" indent="-228600">
              <a:lnSpc>
                <a:spcPct val="90000"/>
              </a:lnSpc>
              <a:spcBef>
                <a:spcPts val="1000"/>
              </a:spcBef>
              <a:buFont typeface="Arial" panose="020B0604020202020204" pitchFamily="34" charset="0"/>
              <a:buChar char="•"/>
            </a:pPr>
            <a:r>
              <a:rPr lang="fr-FR" b="1" dirty="0">
                <a:solidFill>
                  <a:srgbClr val="FFFF00"/>
                </a:solidFill>
              </a:rPr>
              <a:t>1975-1979, photos D. Desjeux</a:t>
            </a:r>
          </a:p>
        </p:txBody>
      </p:sp>
    </p:spTree>
    <p:extLst>
      <p:ext uri="{BB962C8B-B14F-4D97-AF65-F5344CB8AC3E}">
        <p14:creationId xmlns:p14="http://schemas.microsoft.com/office/powerpoint/2010/main" val="3354713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4" name="Freeform: Shape 13">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0" name="Freeform: Shape 19">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DF7CB923-B076-4F99-8E0B-4DCE6FE0D7AD}"/>
              </a:ext>
            </a:extLst>
          </p:cNvPr>
          <p:cNvSpPr>
            <a:spLocks noGrp="1"/>
          </p:cNvSpPr>
          <p:nvPr>
            <p:ph type="title"/>
          </p:nvPr>
        </p:nvSpPr>
        <p:spPr>
          <a:xfrm>
            <a:off x="804672" y="1055098"/>
            <a:ext cx="5760719" cy="4747805"/>
          </a:xfrm>
        </p:spPr>
        <p:txBody>
          <a:bodyPr vert="horz" lIns="91440" tIns="45720" rIns="91440" bIns="45720" rtlCol="0" anchor="ctr">
            <a:normAutofit/>
          </a:bodyPr>
          <a:lstStyle/>
          <a:p>
            <a:r>
              <a:rPr lang="en-US" sz="4000" kern="1200">
                <a:solidFill>
                  <a:schemeClr val="tx2"/>
                </a:solidFill>
                <a:latin typeface="+mj-lt"/>
                <a:ea typeface="+mj-ea"/>
                <a:cs typeface="+mj-cs"/>
              </a:rPr>
              <a:t>Day 3</a:t>
            </a:r>
          </a:p>
        </p:txBody>
      </p:sp>
      <p:sp>
        <p:nvSpPr>
          <p:cNvPr id="4" name="Espace réservé du texte 3">
            <a:extLst>
              <a:ext uri="{FF2B5EF4-FFF2-40B4-BE49-F238E27FC236}">
                <a16:creationId xmlns:a16="http://schemas.microsoft.com/office/drawing/2014/main" id="{41125386-18B1-4758-95B0-2C04CF8ECA2F}"/>
              </a:ext>
            </a:extLst>
          </p:cNvPr>
          <p:cNvSpPr>
            <a:spLocks noGrp="1"/>
          </p:cNvSpPr>
          <p:nvPr>
            <p:ph type="body" idx="1"/>
          </p:nvPr>
        </p:nvSpPr>
        <p:spPr>
          <a:xfrm>
            <a:off x="8342357" y="1638300"/>
            <a:ext cx="3330531" cy="3581400"/>
          </a:xfrm>
        </p:spPr>
        <p:txBody>
          <a:bodyPr vert="horz" lIns="91440" tIns="45720" rIns="91440" bIns="45720" rtlCol="0" anchor="ctr">
            <a:normAutofit/>
          </a:bodyPr>
          <a:lstStyle/>
          <a:p>
            <a:r>
              <a:rPr lang="en-US" sz="2400" kern="1200" dirty="0">
                <a:solidFill>
                  <a:schemeClr val="tx2"/>
                </a:solidFill>
                <a:latin typeface="+mn-lt"/>
                <a:ea typeface="+mn-ea"/>
                <a:cs typeface="+mn-cs"/>
              </a:rPr>
              <a:t>Some slides to help discussing the scales of observation method</a:t>
            </a:r>
          </a:p>
        </p:txBody>
      </p:sp>
    </p:spTree>
    <p:extLst>
      <p:ext uri="{BB962C8B-B14F-4D97-AF65-F5344CB8AC3E}">
        <p14:creationId xmlns:p14="http://schemas.microsoft.com/office/powerpoint/2010/main" val="617179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1"/>
            </p:custDataLst>
          </p:nvPr>
        </p:nvSpPr>
        <p:spPr>
          <a:xfrm>
            <a:off x="535020" y="685800"/>
            <a:ext cx="2780271" cy="5105400"/>
          </a:xfrm>
        </p:spPr>
        <p:txBody>
          <a:bodyPr>
            <a:normAutofit fontScale="90000"/>
          </a:bodyPr>
          <a:lstStyle/>
          <a:p>
            <a:r>
              <a:rPr lang="en-GB" sz="4000" dirty="0">
                <a:solidFill>
                  <a:schemeClr val="accent1"/>
                </a:solidFill>
              </a:rPr>
              <a:t>I</a:t>
            </a:r>
            <a:r>
              <a:rPr lang="en-GB" sz="3600" dirty="0">
                <a:solidFill>
                  <a:schemeClr val="accent1"/>
                </a:solidFill>
              </a:rPr>
              <a:t> finally discovered the three main levels of social life, based on three “descriptive concepts” linked to three kinds of constraints</a:t>
            </a:r>
          </a:p>
        </p:txBody>
      </p:sp>
      <p:graphicFrame>
        <p:nvGraphicFramePr>
          <p:cNvPr id="32" name="Espace réservé du contenu 2">
            <a:extLst>
              <a:ext uri="{FF2B5EF4-FFF2-40B4-BE49-F238E27FC236}">
                <a16:creationId xmlns:a16="http://schemas.microsoft.com/office/drawing/2014/main" id="{C9C6254D-E5B1-4B6C-B985-9A8E2A61135F}"/>
              </a:ext>
            </a:extLst>
          </p:cNvPr>
          <p:cNvGraphicFramePr>
            <a:graphicFrameLocks noGrp="1"/>
          </p:cNvGraphicFramePr>
          <p:nvPr>
            <p:ph idx="1"/>
            <p:custDataLst>
              <p:tags r:id="rId2"/>
            </p:custDataLst>
            <p:extLst>
              <p:ext uri="{D42A27DB-BD31-4B8C-83A1-F6EECF244321}">
                <p14:modId xmlns:p14="http://schemas.microsoft.com/office/powerpoint/2010/main" val="110681351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6091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9EB9F2-07E2-4D64-BBD8-BB5B217F1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95883F5-B015-48C9-A42F-37DAC7B3B79F}"/>
              </a:ext>
            </a:extLst>
          </p:cNvPr>
          <p:cNvSpPr>
            <a:spLocks noGrp="1"/>
          </p:cNvSpPr>
          <p:nvPr>
            <p:ph type="title"/>
            <p:custDataLst>
              <p:tags r:id="rId2"/>
            </p:custDataLst>
          </p:nvPr>
        </p:nvSpPr>
        <p:spPr>
          <a:xfrm>
            <a:off x="4380588" y="965199"/>
            <a:ext cx="6766078" cy="4927601"/>
          </a:xfrm>
        </p:spPr>
        <p:txBody>
          <a:bodyPr vert="horz" lIns="91440" tIns="45720" rIns="91440" bIns="45720" rtlCol="0" anchor="ctr">
            <a:normAutofit/>
          </a:bodyPr>
          <a:lstStyle/>
          <a:p>
            <a:pPr lvl="0"/>
            <a:r>
              <a:rPr lang="en-US" sz="4200" kern="1200" dirty="0">
                <a:solidFill>
                  <a:schemeClr val="tx1">
                    <a:lumMod val="85000"/>
                    <a:lumOff val="15000"/>
                  </a:schemeClr>
                </a:solidFill>
                <a:latin typeface="+mj-lt"/>
                <a:ea typeface="+mj-ea"/>
                <a:cs typeface="+mj-cs"/>
              </a:rPr>
              <a:t>I apply these three sets of concepts to a great number of situations, such as consumption, innovation, and decision-making processes </a:t>
            </a:r>
            <a:br>
              <a:rPr lang="en-US" sz="4200" kern="1200" dirty="0">
                <a:solidFill>
                  <a:schemeClr val="tx1">
                    <a:lumMod val="85000"/>
                    <a:lumOff val="15000"/>
                  </a:schemeClr>
                </a:solidFill>
                <a:latin typeface="+mj-lt"/>
                <a:ea typeface="+mj-ea"/>
                <a:cs typeface="+mj-cs"/>
              </a:rPr>
            </a:br>
            <a:r>
              <a:rPr lang="en-US" sz="4200" kern="1200" dirty="0">
                <a:solidFill>
                  <a:schemeClr val="tx1">
                    <a:lumMod val="85000"/>
                    <a:lumOff val="15000"/>
                  </a:schemeClr>
                </a:solidFill>
                <a:latin typeface="+mj-lt"/>
                <a:ea typeface="+mj-ea"/>
                <a:cs typeface="+mj-cs"/>
              </a:rPr>
              <a:t>in organisations, households, or open social systems of action</a:t>
            </a:r>
          </a:p>
        </p:txBody>
      </p:sp>
      <p:sp>
        <p:nvSpPr>
          <p:cNvPr id="4" name="Espace réservé du texte 3">
            <a:extLst>
              <a:ext uri="{FF2B5EF4-FFF2-40B4-BE49-F238E27FC236}">
                <a16:creationId xmlns:a16="http://schemas.microsoft.com/office/drawing/2014/main" id="{6F0C6275-1C39-4141-A2B7-E579C7D2293E}"/>
              </a:ext>
            </a:extLst>
          </p:cNvPr>
          <p:cNvSpPr>
            <a:spLocks noGrp="1"/>
          </p:cNvSpPr>
          <p:nvPr>
            <p:ph type="body" idx="1"/>
            <p:custDataLst>
              <p:tags r:id="rId3"/>
            </p:custDataLst>
          </p:nvPr>
        </p:nvSpPr>
        <p:spPr>
          <a:xfrm>
            <a:off x="1023257" y="965198"/>
            <a:ext cx="2707937" cy="4927602"/>
          </a:xfrm>
        </p:spPr>
        <p:txBody>
          <a:bodyPr vert="horz" lIns="91440" tIns="45720" rIns="91440" bIns="45720" rtlCol="0" anchor="ctr">
            <a:normAutofit/>
          </a:bodyPr>
          <a:lstStyle/>
          <a:p>
            <a:pPr lvl="0">
              <a:spcBef>
                <a:spcPct val="0"/>
              </a:spcBef>
            </a:pPr>
            <a:r>
              <a:rPr lang="en-US" sz="3600" dirty="0">
                <a:solidFill>
                  <a:schemeClr val="accent1"/>
                </a:solidFill>
                <a:latin typeface="+mj-lt"/>
                <a:ea typeface="+mj-ea"/>
                <a:cs typeface="+mj-cs"/>
              </a:rPr>
              <a:t>This approach mainly works at the mesosocial and microsocial scales of observation</a:t>
            </a:r>
          </a:p>
        </p:txBody>
      </p:sp>
      <p:cxnSp>
        <p:nvCxnSpPr>
          <p:cNvPr id="11" name="Straight Connector 10">
            <a:extLst>
              <a:ext uri="{FF2B5EF4-FFF2-40B4-BE49-F238E27FC236}">
                <a16:creationId xmlns:a16="http://schemas.microsoft.com/office/drawing/2014/main" id="{F0C57C7C-DFE9-4A1E-B7A9-DF40E63366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4"/>
            </p:custDataLst>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419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0FB9A0-1B48-44AE-93D5-3D43370138D5}"/>
              </a:ext>
            </a:extLst>
          </p:cNvPr>
          <p:cNvSpPr>
            <a:spLocks noGrp="1"/>
          </p:cNvSpPr>
          <p:nvPr>
            <p:ph type="title"/>
            <p:custDataLst>
              <p:tags r:id="rId1"/>
            </p:custDataLst>
          </p:nvPr>
        </p:nvSpPr>
        <p:spPr>
          <a:xfrm>
            <a:off x="535020" y="685800"/>
            <a:ext cx="2780271" cy="5105400"/>
          </a:xfrm>
        </p:spPr>
        <p:txBody>
          <a:bodyPr>
            <a:normAutofit/>
          </a:bodyPr>
          <a:lstStyle/>
          <a:p>
            <a:r>
              <a:rPr lang="fr-FR" sz="3100" dirty="0">
                <a:solidFill>
                  <a:schemeClr val="accent1"/>
                </a:solidFill>
              </a:rPr>
              <a:t>The level of material culture</a:t>
            </a:r>
          </a:p>
        </p:txBody>
      </p:sp>
      <p:graphicFrame>
        <p:nvGraphicFramePr>
          <p:cNvPr id="12" name="Espace réservé du contenu 2">
            <a:extLst>
              <a:ext uri="{FF2B5EF4-FFF2-40B4-BE49-F238E27FC236}">
                <a16:creationId xmlns:a16="http://schemas.microsoft.com/office/drawing/2014/main" id="{E0AF7F9D-0FFC-4172-BE8B-27FF5FE41A3B}"/>
              </a:ext>
            </a:extLst>
          </p:cNvPr>
          <p:cNvGraphicFramePr>
            <a:graphicFrameLocks noGrp="1"/>
          </p:cNvGraphicFramePr>
          <p:nvPr>
            <p:ph idx="1"/>
            <p:custDataLst>
              <p:tags r:id="rId2"/>
            </p:custDataLst>
            <p:extLst>
              <p:ext uri="{D42A27DB-BD31-4B8C-83A1-F6EECF244321}">
                <p14:modId xmlns:p14="http://schemas.microsoft.com/office/powerpoint/2010/main" val="393448899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0821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0FB9A0-1B48-44AE-93D5-3D43370138D5}"/>
              </a:ext>
            </a:extLst>
          </p:cNvPr>
          <p:cNvSpPr>
            <a:spLocks noGrp="1"/>
          </p:cNvSpPr>
          <p:nvPr>
            <p:ph type="title"/>
            <p:custDataLst>
              <p:tags r:id="rId1"/>
            </p:custDataLst>
          </p:nvPr>
        </p:nvSpPr>
        <p:spPr>
          <a:xfrm>
            <a:off x="535020" y="685800"/>
            <a:ext cx="2780271" cy="5105400"/>
          </a:xfrm>
        </p:spPr>
        <p:txBody>
          <a:bodyPr>
            <a:normAutofit/>
          </a:bodyPr>
          <a:lstStyle/>
          <a:p>
            <a:br>
              <a:rPr lang="en-GB" sz="3100" dirty="0">
                <a:solidFill>
                  <a:schemeClr val="accent1"/>
                </a:solidFill>
              </a:rPr>
            </a:br>
            <a:r>
              <a:rPr lang="en-GB" sz="3100" dirty="0">
                <a:solidFill>
                  <a:schemeClr val="accent1"/>
                </a:solidFill>
              </a:rPr>
              <a:t>The level of social relationships, which means analysing the social interactions, the social interplay among actors</a:t>
            </a:r>
          </a:p>
        </p:txBody>
      </p:sp>
      <p:graphicFrame>
        <p:nvGraphicFramePr>
          <p:cNvPr id="12" name="Espace réservé du contenu 2">
            <a:extLst>
              <a:ext uri="{FF2B5EF4-FFF2-40B4-BE49-F238E27FC236}">
                <a16:creationId xmlns:a16="http://schemas.microsoft.com/office/drawing/2014/main" id="{E0AF7F9D-0FFC-4172-BE8B-27FF5FE41A3B}"/>
              </a:ext>
            </a:extLst>
          </p:cNvPr>
          <p:cNvGraphicFramePr>
            <a:graphicFrameLocks noGrp="1"/>
          </p:cNvGraphicFramePr>
          <p:nvPr>
            <p:ph idx="1"/>
            <p:custDataLst>
              <p:tags r:id="rId2"/>
            </p:custDataLst>
            <p:extLst>
              <p:ext uri="{D42A27DB-BD31-4B8C-83A1-F6EECF244321}">
                <p14:modId xmlns:p14="http://schemas.microsoft.com/office/powerpoint/2010/main" val="153331344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97303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2F980D-B3CB-4A44-9452-C112D4CEDF33}"/>
              </a:ext>
            </a:extLst>
          </p:cNvPr>
          <p:cNvSpPr>
            <a:spLocks noGrp="1"/>
          </p:cNvSpPr>
          <p:nvPr>
            <p:ph type="title"/>
            <p:custDataLst>
              <p:tags r:id="rId1"/>
            </p:custDataLst>
          </p:nvPr>
        </p:nvSpPr>
        <p:spPr>
          <a:xfrm>
            <a:off x="535020" y="685800"/>
            <a:ext cx="2780271" cy="5105400"/>
          </a:xfrm>
        </p:spPr>
        <p:txBody>
          <a:bodyPr>
            <a:normAutofit/>
          </a:bodyPr>
          <a:lstStyle/>
          <a:p>
            <a:r>
              <a:rPr lang="fr-FR" sz="4000" dirty="0">
                <a:solidFill>
                  <a:schemeClr val="accent1"/>
                </a:solidFill>
              </a:rPr>
              <a:t>The level of social </a:t>
            </a:r>
            <a:r>
              <a:rPr lang="fr-FR" sz="4000" dirty="0" err="1">
                <a:solidFill>
                  <a:schemeClr val="accent1"/>
                </a:solidFill>
              </a:rPr>
              <a:t>imaginary</a:t>
            </a:r>
            <a:endParaRPr lang="fr-FR" sz="4000" dirty="0">
              <a:solidFill>
                <a:schemeClr val="accent1"/>
              </a:solidFill>
            </a:endParaRPr>
          </a:p>
        </p:txBody>
      </p:sp>
      <p:graphicFrame>
        <p:nvGraphicFramePr>
          <p:cNvPr id="5" name="Espace réservé du contenu 2">
            <a:extLst>
              <a:ext uri="{FF2B5EF4-FFF2-40B4-BE49-F238E27FC236}">
                <a16:creationId xmlns:a16="http://schemas.microsoft.com/office/drawing/2014/main" id="{F135F3D6-7C6B-459D-AC5B-E2EA4A339B27}"/>
              </a:ext>
            </a:extLst>
          </p:cNvPr>
          <p:cNvGraphicFramePr>
            <a:graphicFrameLocks noGrp="1"/>
          </p:cNvGraphicFramePr>
          <p:nvPr>
            <p:ph idx="1"/>
            <p:custDataLst>
              <p:tags r:id="rId2"/>
            </p:custDataLst>
            <p:extLst>
              <p:ext uri="{D42A27DB-BD31-4B8C-83A1-F6EECF244321}">
                <p14:modId xmlns:p14="http://schemas.microsoft.com/office/powerpoint/2010/main" val="205395494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02174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re 1"/>
          <p:cNvSpPr>
            <a:spLocks noGrp="1"/>
          </p:cNvSpPr>
          <p:nvPr>
            <p:ph type="title"/>
            <p:custDataLst>
              <p:tags r:id="rId1"/>
            </p:custDataLst>
          </p:nvPr>
        </p:nvSpPr>
        <p:spPr>
          <a:xfrm>
            <a:off x="833002" y="365125"/>
            <a:ext cx="10520702" cy="1325563"/>
          </a:xfrm>
        </p:spPr>
        <p:txBody>
          <a:bodyPr>
            <a:normAutofit/>
          </a:bodyPr>
          <a:lstStyle/>
          <a:p>
            <a:pPr eaLnBrk="1" hangingPunct="1"/>
            <a:r>
              <a:rPr lang="en-GB" altLang="fr-FR" sz="2800" b="1" dirty="0">
                <a:solidFill>
                  <a:schemeClr val="accent1"/>
                </a:solidFill>
                <a:highlight>
                  <a:srgbClr val="000000"/>
                </a:highlight>
              </a:rPr>
              <a:t>The 11 great material, social, and symbolic constraints which organise the diffusion of innovations: my main descriptive concepts</a:t>
            </a:r>
          </a:p>
        </p:txBody>
      </p:sp>
      <p:sp>
        <p:nvSpPr>
          <p:cNvPr id="4" name="Espace réservé du numéro de diapositive 3"/>
          <p:cNvSpPr>
            <a:spLocks noGrp="1"/>
          </p:cNvSpPr>
          <p:nvPr>
            <p:ph type="sldNum" sz="quarter" idx="12"/>
            <p:custDataLst>
              <p:tags r:id="rId2"/>
            </p:custDataLst>
          </p:nvPr>
        </p:nvSpPr>
        <p:spPr>
          <a:xfrm>
            <a:off x="8610600" y="6356350"/>
            <a:ext cx="2743200" cy="365125"/>
          </a:xfrm>
        </p:spPr>
        <p:txBody>
          <a:bodyPr anchor="ctr">
            <a:normAutofit/>
          </a:bodyPr>
          <a:lstStyle/>
          <a:p>
            <a:pPr>
              <a:spcAft>
                <a:spcPts val="600"/>
              </a:spcAft>
            </a:pPr>
            <a:fld id="{6D22F896-40B5-4ADD-8801-0D06FADFA095}" type="slidenum">
              <a:rPr lang="en-US">
                <a:solidFill>
                  <a:schemeClr val="tx1">
                    <a:alpha val="80000"/>
                  </a:schemeClr>
                </a:solidFill>
              </a:rPr>
              <a:pPr>
                <a:spcAft>
                  <a:spcPts val="600"/>
                </a:spcAft>
              </a:pPr>
              <a:t>26</a:t>
            </a:fld>
            <a:endParaRPr lang="en-US">
              <a:solidFill>
                <a:schemeClr val="tx1">
                  <a:alpha val="80000"/>
                </a:schemeClr>
              </a:solidFill>
            </a:endParaRPr>
          </a:p>
        </p:txBody>
      </p:sp>
      <p:graphicFrame>
        <p:nvGraphicFramePr>
          <p:cNvPr id="86020" name="Espace réservé du contenu 2">
            <a:extLst>
              <a:ext uri="{FF2B5EF4-FFF2-40B4-BE49-F238E27FC236}">
                <a16:creationId xmlns:a16="http://schemas.microsoft.com/office/drawing/2014/main" id="{2B28D0DB-E5B9-40B5-BD86-72D93DE399C1}"/>
              </a:ext>
            </a:extLst>
          </p:cNvPr>
          <p:cNvGraphicFramePr>
            <a:graphicFrameLocks noGrp="1"/>
          </p:cNvGraphicFramePr>
          <p:nvPr>
            <p:ph sz="quarter" idx="1"/>
            <p:custDataLst>
              <p:tags r:id="rId3"/>
            </p:custDataLst>
            <p:extLst>
              <p:ext uri="{D42A27DB-BD31-4B8C-83A1-F6EECF244321}">
                <p14:modId xmlns:p14="http://schemas.microsoft.com/office/powerpoint/2010/main" val="128712399"/>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27225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695883F5-B015-48C9-A42F-37DAC7B3B79F}"/>
              </a:ext>
            </a:extLst>
          </p:cNvPr>
          <p:cNvSpPr>
            <a:spLocks noGrp="1"/>
          </p:cNvSpPr>
          <p:nvPr>
            <p:ph type="title"/>
            <p:custDataLst>
              <p:tags r:id="rId3"/>
            </p:custDataLst>
          </p:nvPr>
        </p:nvSpPr>
        <p:spPr>
          <a:xfrm>
            <a:off x="1158240" y="1122363"/>
            <a:ext cx="6339840" cy="2387600"/>
          </a:xfrm>
        </p:spPr>
        <p:txBody>
          <a:bodyPr vert="horz" lIns="91440" tIns="45720" rIns="91440" bIns="45720" rtlCol="0" anchor="b">
            <a:normAutofit/>
          </a:bodyPr>
          <a:lstStyle/>
          <a:p>
            <a:r>
              <a:rPr lang="en-US" sz="3100" kern="1200" dirty="0">
                <a:solidFill>
                  <a:schemeClr val="tx1">
                    <a:lumMod val="85000"/>
                    <a:lumOff val="15000"/>
                  </a:schemeClr>
                </a:solidFill>
                <a:latin typeface="+mj-lt"/>
                <a:ea typeface="+mj-ea"/>
                <a:cs typeface="+mj-cs"/>
              </a:rPr>
              <a:t>Learning how to abstract a pattern of explanation from the description of a reality and then transposing it to another reality thanks to “descriptive concepts”</a:t>
            </a:r>
          </a:p>
        </p:txBody>
      </p:sp>
      <p:sp>
        <p:nvSpPr>
          <p:cNvPr id="4" name="Espace réservé du texte 3">
            <a:extLst>
              <a:ext uri="{FF2B5EF4-FFF2-40B4-BE49-F238E27FC236}">
                <a16:creationId xmlns:a16="http://schemas.microsoft.com/office/drawing/2014/main" id="{6F0C6275-1C39-4141-A2B7-E579C7D2293E}"/>
              </a:ext>
            </a:extLst>
          </p:cNvPr>
          <p:cNvSpPr>
            <a:spLocks noGrp="1"/>
          </p:cNvSpPr>
          <p:nvPr>
            <p:ph type="body" idx="1"/>
            <p:custDataLst>
              <p:tags r:id="rId4"/>
            </p:custDataLst>
          </p:nvPr>
        </p:nvSpPr>
        <p:spPr>
          <a:xfrm>
            <a:off x="1158240" y="4700588"/>
            <a:ext cx="5252288" cy="1655762"/>
          </a:xfrm>
        </p:spPr>
        <p:txBody>
          <a:bodyPr vert="horz" lIns="91440" tIns="45720" rIns="91440" bIns="45720" rtlCol="0">
            <a:normAutofit/>
          </a:bodyPr>
          <a:lstStyle/>
          <a:p>
            <a:r>
              <a:rPr lang="en-US" kern="1200" dirty="0">
                <a:solidFill>
                  <a:schemeClr val="tx1">
                    <a:lumMod val="85000"/>
                    <a:lumOff val="15000"/>
                  </a:schemeClr>
                </a:solidFill>
                <a:latin typeface="+mn-lt"/>
                <a:ea typeface="+mn-ea"/>
                <a:cs typeface="+mn-cs"/>
              </a:rPr>
              <a:t>Decision-making process</a:t>
            </a:r>
          </a:p>
          <a:p>
            <a:r>
              <a:rPr lang="en-US" kern="1200" dirty="0">
                <a:solidFill>
                  <a:schemeClr val="tx1">
                    <a:lumMod val="85000"/>
                    <a:lumOff val="15000"/>
                  </a:schemeClr>
                </a:solidFill>
                <a:latin typeface="+mn-lt"/>
                <a:ea typeface="+mn-ea"/>
                <a:cs typeface="+mn-cs"/>
              </a:rPr>
              <a:t>Area of uncertainty</a:t>
            </a:r>
          </a:p>
          <a:p>
            <a:r>
              <a:rPr lang="en-US" kern="1200" dirty="0">
                <a:solidFill>
                  <a:schemeClr val="tx1">
                    <a:lumMod val="85000"/>
                    <a:lumOff val="15000"/>
                  </a:schemeClr>
                </a:solidFill>
                <a:latin typeface="+mn-lt"/>
                <a:ea typeface="+mn-ea"/>
                <a:cs typeface="+mn-cs"/>
              </a:rPr>
              <a:t>Constraints</a:t>
            </a:r>
          </a:p>
        </p:txBody>
      </p:sp>
      <p:cxnSp>
        <p:nvCxnSpPr>
          <p:cNvPr id="13" name="Straight Connector 12">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5"/>
            </p:custDataLst>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424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66F0E9B-2F9D-405E-8F62-D7D525AAE020}"/>
              </a:ext>
            </a:extLst>
          </p:cNvPr>
          <p:cNvPicPr>
            <a:picLocks noChangeAspect="1"/>
          </p:cNvPicPr>
          <p:nvPr>
            <p:custDataLst>
              <p:tags r:id="rId1"/>
            </p:custDataLst>
          </p:nvPr>
        </p:nvPicPr>
        <p:blipFill rotWithShape="1">
          <a:blip r:embed="rId7">
            <a:duotone>
              <a:prstClr val="black"/>
              <a:schemeClr val="tx2">
                <a:tint val="45000"/>
                <a:satMod val="400000"/>
              </a:schemeClr>
            </a:duotone>
            <a:extLst>
              <a:ext uri="{28A0092B-C50C-407E-A947-70E740481C1C}">
                <a14:useLocalDpi xmlns:a14="http://schemas.microsoft.com/office/drawing/2010/main" val="0"/>
              </a:ext>
            </a:extLst>
          </a:blip>
          <a:srcRect t="15730"/>
          <a:stretch/>
        </p:blipFill>
        <p:spPr>
          <a:xfrm>
            <a:off x="-110837" y="-429481"/>
            <a:ext cx="12192000" cy="6857990"/>
          </a:xfrm>
          <a:prstGeom prst="rect">
            <a:avLst/>
          </a:prstGeom>
        </p:spPr>
      </p:pic>
      <p:sp>
        <p:nvSpPr>
          <p:cNvPr id="41" name="Rectangle 36">
            <a:extLst>
              <a:ext uri="{FF2B5EF4-FFF2-40B4-BE49-F238E27FC236}">
                <a16:creationId xmlns:a16="http://schemas.microsoft.com/office/drawing/2014/main" id="{B4147794-66B7-4CDE-BC75-BBDC48B2F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3559481" y="0"/>
            <a:ext cx="7718119"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3"/>
            </p:custDataLst>
          </p:nvPr>
        </p:nvSpPr>
        <p:spPr>
          <a:xfrm>
            <a:off x="4050889" y="365758"/>
            <a:ext cx="6784259" cy="1828800"/>
          </a:xfrm>
          <a:prstGeom prst="ellipse">
            <a:avLst/>
          </a:prstGeom>
        </p:spPr>
        <p:txBody>
          <a:bodyPr vert="horz" lIns="91440" tIns="45720" rIns="91440" bIns="45720" rtlCol="0">
            <a:noAutofit/>
          </a:bodyPr>
          <a:lstStyle/>
          <a:p>
            <a:r>
              <a:rPr lang="en-US" sz="2400" kern="1200" dirty="0">
                <a:solidFill>
                  <a:schemeClr val="accent1"/>
                </a:solidFill>
                <a:latin typeface="+mj-lt"/>
                <a:ea typeface="+mj-ea"/>
                <a:cs typeface="+mj-cs"/>
              </a:rPr>
              <a:t>Thanks to the agricultural itinerary, I discovered how to make a link between a decision-making process and an itinerary</a:t>
            </a:r>
          </a:p>
        </p:txBody>
      </p:sp>
      <p:sp>
        <p:nvSpPr>
          <p:cNvPr id="42" name="Rectangle 38">
            <a:extLst>
              <a:ext uri="{FF2B5EF4-FFF2-40B4-BE49-F238E27FC236}">
                <a16:creationId xmlns:a16="http://schemas.microsoft.com/office/drawing/2014/main" id="{41202E79-1236-4DF8-9921-F47A0B079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11277600" y="0"/>
            <a:ext cx="914400" cy="6858000"/>
          </a:xfrm>
          <a:prstGeom prst="rect">
            <a:avLst/>
          </a:pr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graphicFrame>
        <p:nvGraphicFramePr>
          <p:cNvPr id="32" name="Espace réservé du contenu 2">
            <a:extLst>
              <a:ext uri="{FF2B5EF4-FFF2-40B4-BE49-F238E27FC236}">
                <a16:creationId xmlns:a16="http://schemas.microsoft.com/office/drawing/2014/main" id="{182F55A8-69A2-48FC-A858-9E69D796AD13}"/>
              </a:ext>
            </a:extLst>
          </p:cNvPr>
          <p:cNvGraphicFramePr>
            <a:graphicFrameLocks noGrp="1"/>
          </p:cNvGraphicFramePr>
          <p:nvPr>
            <p:ph idx="1"/>
            <p:custDataLst>
              <p:tags r:id="rId5"/>
            </p:custDataLst>
            <p:extLst>
              <p:ext uri="{D42A27DB-BD31-4B8C-83A1-F6EECF244321}">
                <p14:modId xmlns:p14="http://schemas.microsoft.com/office/powerpoint/2010/main" val="1399484065"/>
              </p:ext>
            </p:extLst>
          </p:nvPr>
        </p:nvGraphicFramePr>
        <p:xfrm>
          <a:off x="4050889" y="2324100"/>
          <a:ext cx="6784259" cy="38750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34430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custDataLst>
              <p:tags r:id="rId1"/>
            </p:custDataLst>
          </p:nvPr>
        </p:nvSpPr>
        <p:spPr>
          <a:xfrm>
            <a:off x="56989" y="23021"/>
            <a:ext cx="8702836" cy="1268413"/>
          </a:xfrm>
        </p:spPr>
        <p:txBody>
          <a:bodyPr>
            <a:noAutofit/>
          </a:bodyPr>
          <a:lstStyle/>
          <a:p>
            <a:r>
              <a:rPr lang="en-US" sz="2800" dirty="0">
                <a:solidFill>
                  <a:schemeClr val="accent1"/>
                </a:solidFill>
              </a:rPr>
              <a:t>An example of itinerary following the stages of the life of a product or service: production, transformation, circulation, consumption, and disposal</a:t>
            </a:r>
            <a:endParaRPr lang="fr-FR" sz="2800" dirty="0">
              <a:solidFill>
                <a:schemeClr val="accent1"/>
              </a:solidFill>
            </a:endParaRPr>
          </a:p>
        </p:txBody>
      </p:sp>
      <p:sp>
        <p:nvSpPr>
          <p:cNvPr id="399363" name="Line 3"/>
          <p:cNvSpPr>
            <a:spLocks noChangeShapeType="1"/>
          </p:cNvSpPr>
          <p:nvPr>
            <p:custDataLst>
              <p:tags r:id="rId2"/>
            </p:custDataLst>
          </p:nvPr>
        </p:nvSpPr>
        <p:spPr bwMode="auto">
          <a:xfrm>
            <a:off x="2208213" y="3716338"/>
            <a:ext cx="82804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64" name="Line 4"/>
          <p:cNvSpPr>
            <a:spLocks noChangeShapeType="1"/>
          </p:cNvSpPr>
          <p:nvPr>
            <p:custDataLst>
              <p:tags r:id="rId3"/>
            </p:custDataLst>
          </p:nvPr>
        </p:nvSpPr>
        <p:spPr bwMode="auto">
          <a:xfrm>
            <a:off x="2782888" y="3213101"/>
            <a:ext cx="0" cy="5048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65" name="Line 5"/>
          <p:cNvSpPr>
            <a:spLocks noChangeShapeType="1"/>
          </p:cNvSpPr>
          <p:nvPr>
            <p:custDataLst>
              <p:tags r:id="rId4"/>
            </p:custDataLst>
          </p:nvPr>
        </p:nvSpPr>
        <p:spPr bwMode="auto">
          <a:xfrm>
            <a:off x="3792538" y="3213101"/>
            <a:ext cx="0" cy="5048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66" name="Line 6"/>
          <p:cNvSpPr>
            <a:spLocks noChangeShapeType="1"/>
          </p:cNvSpPr>
          <p:nvPr>
            <p:custDataLst>
              <p:tags r:id="rId5"/>
            </p:custDataLst>
          </p:nvPr>
        </p:nvSpPr>
        <p:spPr bwMode="auto">
          <a:xfrm>
            <a:off x="5159375" y="3213101"/>
            <a:ext cx="0" cy="5048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67" name="Text Box 7"/>
          <p:cNvSpPr txBox="1">
            <a:spLocks noChangeArrowheads="1"/>
          </p:cNvSpPr>
          <p:nvPr>
            <p:custDataLst>
              <p:tags r:id="rId6"/>
            </p:custDataLst>
          </p:nvPr>
        </p:nvSpPr>
        <p:spPr bwMode="auto">
          <a:xfrm>
            <a:off x="1919288" y="3848100"/>
            <a:ext cx="140134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R &amp; D</a:t>
            </a:r>
          </a:p>
          <a:p>
            <a:r>
              <a:rPr lang="fr-FR" dirty="0"/>
              <a:t>C &amp; D</a:t>
            </a:r>
          </a:p>
          <a:p>
            <a:r>
              <a:rPr lang="fr-FR" dirty="0"/>
              <a:t>(Connection)</a:t>
            </a:r>
          </a:p>
        </p:txBody>
      </p:sp>
      <p:sp>
        <p:nvSpPr>
          <p:cNvPr id="399368" name="Text Box 8"/>
          <p:cNvSpPr txBox="1">
            <a:spLocks noChangeArrowheads="1"/>
          </p:cNvSpPr>
          <p:nvPr>
            <p:custDataLst>
              <p:tags r:id="rId7"/>
            </p:custDataLst>
          </p:nvPr>
        </p:nvSpPr>
        <p:spPr bwMode="auto">
          <a:xfrm>
            <a:off x="3287713" y="38608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fr-FR"/>
          </a:p>
          <a:p>
            <a:endParaRPr lang="fr-FR"/>
          </a:p>
        </p:txBody>
      </p:sp>
      <p:sp>
        <p:nvSpPr>
          <p:cNvPr id="399369" name="Text Box 9"/>
          <p:cNvSpPr txBox="1">
            <a:spLocks noChangeArrowheads="1"/>
          </p:cNvSpPr>
          <p:nvPr>
            <p:custDataLst>
              <p:tags r:id="rId8"/>
            </p:custDataLst>
          </p:nvPr>
        </p:nvSpPr>
        <p:spPr bwMode="auto">
          <a:xfrm>
            <a:off x="4511675" y="4121151"/>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Distribution</a:t>
            </a:r>
          </a:p>
        </p:txBody>
      </p:sp>
      <p:sp>
        <p:nvSpPr>
          <p:cNvPr id="399370" name="Line 10"/>
          <p:cNvSpPr>
            <a:spLocks noChangeShapeType="1"/>
          </p:cNvSpPr>
          <p:nvPr>
            <p:custDataLst>
              <p:tags r:id="rId9"/>
            </p:custDataLst>
          </p:nvPr>
        </p:nvSpPr>
        <p:spPr bwMode="auto">
          <a:xfrm>
            <a:off x="6240463" y="3214689"/>
            <a:ext cx="0" cy="503237"/>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71" name="Text Box 11"/>
          <p:cNvSpPr txBox="1">
            <a:spLocks noChangeArrowheads="1"/>
          </p:cNvSpPr>
          <p:nvPr>
            <p:custDataLst>
              <p:tags r:id="rId10"/>
            </p:custDataLst>
          </p:nvPr>
        </p:nvSpPr>
        <p:spPr bwMode="auto">
          <a:xfrm>
            <a:off x="5880100" y="4137025"/>
            <a:ext cx="10502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err="1"/>
              <a:t>Purchase</a:t>
            </a:r>
            <a:endParaRPr lang="fr-FR" dirty="0"/>
          </a:p>
        </p:txBody>
      </p:sp>
      <p:sp>
        <p:nvSpPr>
          <p:cNvPr id="399372" name="Line 12"/>
          <p:cNvSpPr>
            <a:spLocks noChangeShapeType="1"/>
          </p:cNvSpPr>
          <p:nvPr>
            <p:custDataLst>
              <p:tags r:id="rId11"/>
            </p:custDataLst>
          </p:nvPr>
        </p:nvSpPr>
        <p:spPr bwMode="auto">
          <a:xfrm flipH="1">
            <a:off x="7319963" y="2147888"/>
            <a:ext cx="0" cy="155575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73" name="Text Box 13"/>
          <p:cNvSpPr txBox="1">
            <a:spLocks noChangeArrowheads="1"/>
          </p:cNvSpPr>
          <p:nvPr>
            <p:custDataLst>
              <p:tags r:id="rId12"/>
            </p:custDataLst>
          </p:nvPr>
        </p:nvSpPr>
        <p:spPr bwMode="auto">
          <a:xfrm>
            <a:off x="6938963" y="4121150"/>
            <a:ext cx="8955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Storage</a:t>
            </a:r>
          </a:p>
        </p:txBody>
      </p:sp>
      <p:sp>
        <p:nvSpPr>
          <p:cNvPr id="399374" name="Line 14"/>
          <p:cNvSpPr>
            <a:spLocks noChangeShapeType="1"/>
          </p:cNvSpPr>
          <p:nvPr>
            <p:custDataLst>
              <p:tags r:id="rId13"/>
            </p:custDataLst>
          </p:nvPr>
        </p:nvSpPr>
        <p:spPr bwMode="auto">
          <a:xfrm>
            <a:off x="8256588" y="3286126"/>
            <a:ext cx="0" cy="360363"/>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75" name="Text Box 15"/>
          <p:cNvSpPr txBox="1">
            <a:spLocks noChangeArrowheads="1"/>
          </p:cNvSpPr>
          <p:nvPr>
            <p:custDataLst>
              <p:tags r:id="rId14"/>
            </p:custDataLst>
          </p:nvPr>
        </p:nvSpPr>
        <p:spPr bwMode="auto">
          <a:xfrm>
            <a:off x="7967664" y="4121150"/>
            <a:ext cx="5373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Use</a:t>
            </a:r>
          </a:p>
        </p:txBody>
      </p:sp>
      <p:sp>
        <p:nvSpPr>
          <p:cNvPr id="399376" name="Line 16"/>
          <p:cNvSpPr>
            <a:spLocks noChangeShapeType="1"/>
          </p:cNvSpPr>
          <p:nvPr>
            <p:custDataLst>
              <p:tags r:id="rId15"/>
            </p:custDataLst>
          </p:nvPr>
        </p:nvSpPr>
        <p:spPr bwMode="auto">
          <a:xfrm>
            <a:off x="9120188" y="2347914"/>
            <a:ext cx="0" cy="136842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77" name="Text Box 17"/>
          <p:cNvSpPr txBox="1">
            <a:spLocks noChangeArrowheads="1"/>
          </p:cNvSpPr>
          <p:nvPr>
            <p:custDataLst>
              <p:tags r:id="rId16"/>
            </p:custDataLst>
          </p:nvPr>
        </p:nvSpPr>
        <p:spPr bwMode="auto">
          <a:xfrm>
            <a:off x="8670926" y="3770314"/>
            <a:ext cx="108952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Disposal </a:t>
            </a:r>
          </a:p>
          <a:p>
            <a:r>
              <a:rPr lang="fr-FR" dirty="0"/>
              <a:t>Recycling</a:t>
            </a:r>
          </a:p>
          <a:p>
            <a:r>
              <a:rPr lang="fr-FR" dirty="0"/>
              <a:t>Social life</a:t>
            </a:r>
          </a:p>
          <a:p>
            <a:r>
              <a:rPr lang="fr-FR" dirty="0"/>
              <a:t>of things</a:t>
            </a:r>
          </a:p>
        </p:txBody>
      </p:sp>
      <p:pic>
        <p:nvPicPr>
          <p:cNvPr id="399378" name="Picture 18"/>
          <p:cNvPicPr>
            <a:picLocks noChangeAspect="1" noChangeArrowheads="1"/>
          </p:cNvPicPr>
          <p:nvPr>
            <p:custDataLst>
              <p:tags r:id="rId17"/>
            </p:custDataLst>
          </p:nvPr>
        </p:nvPicPr>
        <p:blipFill>
          <a:blip r:embed="rId36" cstate="print">
            <a:extLst>
              <a:ext uri="{28A0092B-C50C-407E-A947-70E740481C1C}">
                <a14:useLocalDpi xmlns:a14="http://schemas.microsoft.com/office/drawing/2010/main" val="0"/>
              </a:ext>
            </a:extLst>
          </a:blip>
          <a:srcRect/>
          <a:stretch>
            <a:fillRect/>
          </a:stretch>
        </p:blipFill>
        <p:spPr bwMode="auto">
          <a:xfrm>
            <a:off x="4108450" y="4772026"/>
            <a:ext cx="1004888" cy="754063"/>
          </a:xfrm>
          <a:prstGeom prst="rect">
            <a:avLst/>
          </a:prstGeom>
          <a:noFill/>
          <a:extLst>
            <a:ext uri="{909E8E84-426E-40DD-AFC4-6F175D3DCCD1}">
              <a14:hiddenFill xmlns:a14="http://schemas.microsoft.com/office/drawing/2010/main">
                <a:solidFill>
                  <a:srgbClr val="FFFFFF"/>
                </a:solidFill>
              </a14:hiddenFill>
            </a:ext>
          </a:extLst>
        </p:spPr>
      </p:pic>
      <p:pic>
        <p:nvPicPr>
          <p:cNvPr id="399379" name="Picture 19"/>
          <p:cNvPicPr>
            <a:picLocks noChangeAspect="1" noChangeArrowheads="1"/>
          </p:cNvPicPr>
          <p:nvPr>
            <p:custDataLst>
              <p:tags r:id="rId18"/>
            </p:custDataLst>
          </p:nvPr>
        </p:nvPicPr>
        <p:blipFill>
          <a:blip r:embed="rId37" cstate="print">
            <a:extLst>
              <a:ext uri="{28A0092B-C50C-407E-A947-70E740481C1C}">
                <a14:useLocalDpi xmlns:a14="http://schemas.microsoft.com/office/drawing/2010/main" val="0"/>
              </a:ext>
            </a:extLst>
          </a:blip>
          <a:srcRect/>
          <a:stretch>
            <a:fillRect/>
          </a:stretch>
        </p:blipFill>
        <p:spPr bwMode="auto">
          <a:xfrm>
            <a:off x="9659938" y="2492375"/>
            <a:ext cx="1008062"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0" name="Text Box 20"/>
          <p:cNvSpPr txBox="1">
            <a:spLocks noChangeArrowheads="1"/>
          </p:cNvSpPr>
          <p:nvPr>
            <p:custDataLst>
              <p:tags r:id="rId19"/>
            </p:custDataLst>
          </p:nvPr>
        </p:nvSpPr>
        <p:spPr bwMode="auto">
          <a:xfrm>
            <a:off x="9048750" y="5229225"/>
            <a:ext cx="12186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Opposition</a:t>
            </a:r>
          </a:p>
        </p:txBody>
      </p:sp>
      <p:sp>
        <p:nvSpPr>
          <p:cNvPr id="399381" name="Line 21"/>
          <p:cNvSpPr>
            <a:spLocks noChangeShapeType="1"/>
          </p:cNvSpPr>
          <p:nvPr>
            <p:custDataLst>
              <p:tags r:id="rId20"/>
            </p:custDataLst>
          </p:nvPr>
        </p:nvSpPr>
        <p:spPr bwMode="auto">
          <a:xfrm>
            <a:off x="10056813" y="3355975"/>
            <a:ext cx="0" cy="1728788"/>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399382" name="Picture 22"/>
          <p:cNvPicPr>
            <a:picLocks noChangeAspect="1" noChangeArrowheads="1"/>
          </p:cNvPicPr>
          <p:nvPr>
            <p:custDataLst>
              <p:tags r:id="rId21"/>
            </p:custDataLst>
          </p:nvPr>
        </p:nvPicPr>
        <p:blipFill>
          <a:blip r:embed="rId38" cstate="print">
            <a:extLst>
              <a:ext uri="{28A0092B-C50C-407E-A947-70E740481C1C}">
                <a14:useLocalDpi xmlns:a14="http://schemas.microsoft.com/office/drawing/2010/main" val="0"/>
              </a:ext>
            </a:extLst>
          </a:blip>
          <a:srcRect/>
          <a:stretch>
            <a:fillRect/>
          </a:stretch>
        </p:blipFill>
        <p:spPr bwMode="auto">
          <a:xfrm>
            <a:off x="8759825" y="5573714"/>
            <a:ext cx="1423988" cy="106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83" name="Text Box 23"/>
          <p:cNvSpPr txBox="1">
            <a:spLocks noChangeArrowheads="1"/>
          </p:cNvSpPr>
          <p:nvPr>
            <p:custDataLst>
              <p:tags r:id="rId22"/>
            </p:custDataLst>
          </p:nvPr>
        </p:nvSpPr>
        <p:spPr bwMode="auto">
          <a:xfrm>
            <a:off x="2728914" y="5564189"/>
            <a:ext cx="31979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Advertising Transsubstantiation</a:t>
            </a:r>
          </a:p>
          <a:p>
            <a:r>
              <a:rPr lang="fr-FR" dirty="0" err="1"/>
              <a:t>Enchantment</a:t>
            </a:r>
            <a:r>
              <a:rPr lang="fr-FR" dirty="0"/>
              <a:t> of distribution</a:t>
            </a:r>
          </a:p>
        </p:txBody>
      </p:sp>
      <p:pic>
        <p:nvPicPr>
          <p:cNvPr id="399384" name="Picture 24"/>
          <p:cNvPicPr>
            <a:picLocks noChangeAspect="1" noChangeArrowheads="1"/>
          </p:cNvPicPr>
          <p:nvPr>
            <p:custDataLst>
              <p:tags r:id="rId23"/>
            </p:custDataLst>
          </p:nvPr>
        </p:nvPicPr>
        <p:blipFill>
          <a:blip r:embed="rId39" cstate="print">
            <a:extLst>
              <a:ext uri="{28A0092B-C50C-407E-A947-70E740481C1C}">
                <a14:useLocalDpi xmlns:a14="http://schemas.microsoft.com/office/drawing/2010/main" val="0"/>
              </a:ext>
            </a:extLst>
          </a:blip>
          <a:srcRect/>
          <a:stretch>
            <a:fillRect/>
          </a:stretch>
        </p:blipFill>
        <p:spPr bwMode="auto">
          <a:xfrm>
            <a:off x="1847851" y="2017713"/>
            <a:ext cx="1438275" cy="1206500"/>
          </a:xfrm>
          <a:prstGeom prst="rect">
            <a:avLst/>
          </a:prstGeom>
          <a:noFill/>
          <a:extLst>
            <a:ext uri="{909E8E84-426E-40DD-AFC4-6F175D3DCCD1}">
              <a14:hiddenFill xmlns:a14="http://schemas.microsoft.com/office/drawing/2010/main">
                <a:solidFill>
                  <a:srgbClr val="FFFFFF"/>
                </a:solidFill>
              </a14:hiddenFill>
            </a:ext>
          </a:extLst>
        </p:spPr>
      </p:pic>
      <p:pic>
        <p:nvPicPr>
          <p:cNvPr id="399385" name="Picture 25"/>
          <p:cNvPicPr>
            <a:picLocks noChangeAspect="1" noChangeArrowheads="1"/>
          </p:cNvPicPr>
          <p:nvPr>
            <p:custDataLst>
              <p:tags r:id="rId24"/>
            </p:custDataLst>
          </p:nvPr>
        </p:nvPicPr>
        <p:blipFill>
          <a:blip r:embed="rId40" cstate="print">
            <a:extLst>
              <a:ext uri="{28A0092B-C50C-407E-A947-70E740481C1C}">
                <a14:useLocalDpi xmlns:a14="http://schemas.microsoft.com/office/drawing/2010/main" val="0"/>
              </a:ext>
            </a:extLst>
          </a:blip>
          <a:srcRect/>
          <a:stretch>
            <a:fillRect/>
          </a:stretch>
        </p:blipFill>
        <p:spPr bwMode="auto">
          <a:xfrm>
            <a:off x="4583114" y="2146301"/>
            <a:ext cx="1368425" cy="950913"/>
          </a:xfrm>
          <a:prstGeom prst="rect">
            <a:avLst/>
          </a:prstGeom>
          <a:noFill/>
          <a:extLst>
            <a:ext uri="{909E8E84-426E-40DD-AFC4-6F175D3DCCD1}">
              <a14:hiddenFill xmlns:a14="http://schemas.microsoft.com/office/drawing/2010/main">
                <a:solidFill>
                  <a:srgbClr val="FFFFFF"/>
                </a:solidFill>
              </a14:hiddenFill>
            </a:ext>
          </a:extLst>
        </p:spPr>
      </p:pic>
      <p:pic>
        <p:nvPicPr>
          <p:cNvPr id="399386" name="Picture 26"/>
          <p:cNvPicPr>
            <a:picLocks noChangeAspect="1" noChangeArrowheads="1"/>
          </p:cNvPicPr>
          <p:nvPr>
            <p:custDataLst>
              <p:tags r:id="rId25"/>
            </p:custDataLst>
          </p:nvPr>
        </p:nvPicPr>
        <p:blipFill>
          <a:blip r:embed="rId41" cstate="print">
            <a:extLst>
              <a:ext uri="{28A0092B-C50C-407E-A947-70E740481C1C}">
                <a14:useLocalDpi xmlns:a14="http://schemas.microsoft.com/office/drawing/2010/main" val="0"/>
              </a:ext>
            </a:extLst>
          </a:blip>
          <a:srcRect/>
          <a:stretch>
            <a:fillRect/>
          </a:stretch>
        </p:blipFill>
        <p:spPr bwMode="auto">
          <a:xfrm>
            <a:off x="3287713" y="2146301"/>
            <a:ext cx="1295400" cy="950913"/>
          </a:xfrm>
          <a:prstGeom prst="rect">
            <a:avLst/>
          </a:prstGeom>
          <a:noFill/>
          <a:extLst>
            <a:ext uri="{909E8E84-426E-40DD-AFC4-6F175D3DCCD1}">
              <a14:hiddenFill xmlns:a14="http://schemas.microsoft.com/office/drawing/2010/main">
                <a:solidFill>
                  <a:srgbClr val="FFFFFF"/>
                </a:solidFill>
              </a14:hiddenFill>
            </a:ext>
          </a:extLst>
        </p:spPr>
      </p:pic>
      <p:pic>
        <p:nvPicPr>
          <p:cNvPr id="399387" name="Picture 27"/>
          <p:cNvPicPr>
            <a:picLocks noChangeAspect="1" noChangeArrowheads="1"/>
          </p:cNvPicPr>
          <p:nvPr>
            <p:custDataLst>
              <p:tags r:id="rId26"/>
            </p:custDataLst>
          </p:nvPr>
        </p:nvPicPr>
        <p:blipFill>
          <a:blip r:embed="rId42" cstate="print">
            <a:extLst>
              <a:ext uri="{28A0092B-C50C-407E-A947-70E740481C1C}">
                <a14:useLocalDpi xmlns:a14="http://schemas.microsoft.com/office/drawing/2010/main" val="0"/>
              </a:ext>
            </a:extLst>
          </a:blip>
          <a:srcRect/>
          <a:stretch>
            <a:fillRect/>
          </a:stretch>
        </p:blipFill>
        <p:spPr bwMode="auto">
          <a:xfrm>
            <a:off x="5951539" y="2193925"/>
            <a:ext cx="1074737" cy="857250"/>
          </a:xfrm>
          <a:prstGeom prst="rect">
            <a:avLst/>
          </a:prstGeom>
          <a:noFill/>
          <a:extLst>
            <a:ext uri="{909E8E84-426E-40DD-AFC4-6F175D3DCCD1}">
              <a14:hiddenFill xmlns:a14="http://schemas.microsoft.com/office/drawing/2010/main">
                <a:solidFill>
                  <a:srgbClr val="FFFFFF"/>
                </a:solidFill>
              </a14:hiddenFill>
            </a:ext>
          </a:extLst>
        </p:spPr>
      </p:pic>
      <p:pic>
        <p:nvPicPr>
          <p:cNvPr id="399388" name="Picture 28"/>
          <p:cNvPicPr>
            <a:picLocks noChangeAspect="1" noChangeArrowheads="1"/>
          </p:cNvPicPr>
          <p:nvPr>
            <p:custDataLst>
              <p:tags r:id="rId27"/>
            </p:custDataLst>
          </p:nvPr>
        </p:nvPicPr>
        <p:blipFill>
          <a:blip r:embed="rId43" cstate="print">
            <a:extLst>
              <a:ext uri="{28A0092B-C50C-407E-A947-70E740481C1C}">
                <a14:useLocalDpi xmlns:a14="http://schemas.microsoft.com/office/drawing/2010/main" val="0"/>
              </a:ext>
            </a:extLst>
          </a:blip>
          <a:srcRect/>
          <a:stretch>
            <a:fillRect/>
          </a:stretch>
        </p:blipFill>
        <p:spPr bwMode="auto">
          <a:xfrm>
            <a:off x="7608888" y="2170114"/>
            <a:ext cx="1223962" cy="904875"/>
          </a:xfrm>
          <a:prstGeom prst="rect">
            <a:avLst/>
          </a:prstGeom>
          <a:noFill/>
          <a:extLst>
            <a:ext uri="{909E8E84-426E-40DD-AFC4-6F175D3DCCD1}">
              <a14:hiddenFill xmlns:a14="http://schemas.microsoft.com/office/drawing/2010/main">
                <a:solidFill>
                  <a:srgbClr val="FFFFFF"/>
                </a:solidFill>
              </a14:hiddenFill>
            </a:ext>
          </a:extLst>
        </p:spPr>
      </p:pic>
      <p:pic>
        <p:nvPicPr>
          <p:cNvPr id="399389" name="Picture 29"/>
          <p:cNvPicPr>
            <a:picLocks noChangeAspect="1" noChangeArrowheads="1"/>
          </p:cNvPicPr>
          <p:nvPr>
            <p:custDataLst>
              <p:tags r:id="rId28"/>
            </p:custDataLst>
          </p:nvPr>
        </p:nvPicPr>
        <p:blipFill>
          <a:blip r:embed="rId44" cstate="print">
            <a:extLst>
              <a:ext uri="{28A0092B-C50C-407E-A947-70E740481C1C}">
                <a14:useLocalDpi xmlns:a14="http://schemas.microsoft.com/office/drawing/2010/main" val="0"/>
              </a:ext>
            </a:extLst>
          </a:blip>
          <a:srcRect/>
          <a:stretch>
            <a:fillRect/>
          </a:stretch>
        </p:blipFill>
        <p:spPr bwMode="auto">
          <a:xfrm>
            <a:off x="8861426" y="1420814"/>
            <a:ext cx="1204913" cy="903287"/>
          </a:xfrm>
          <a:prstGeom prst="rect">
            <a:avLst/>
          </a:prstGeom>
          <a:noFill/>
          <a:extLst>
            <a:ext uri="{909E8E84-426E-40DD-AFC4-6F175D3DCCD1}">
              <a14:hiddenFill xmlns:a14="http://schemas.microsoft.com/office/drawing/2010/main">
                <a:solidFill>
                  <a:srgbClr val="FFFFFF"/>
                </a:solidFill>
              </a14:hiddenFill>
            </a:ext>
          </a:extLst>
        </p:spPr>
      </p:pic>
      <p:pic>
        <p:nvPicPr>
          <p:cNvPr id="399390" name="Picture 30"/>
          <p:cNvPicPr>
            <a:picLocks noChangeAspect="1" noChangeArrowheads="1"/>
          </p:cNvPicPr>
          <p:nvPr>
            <p:custDataLst>
              <p:tags r:id="rId29"/>
            </p:custDataLst>
          </p:nvPr>
        </p:nvPicPr>
        <p:blipFill>
          <a:blip r:embed="rId45" cstate="print">
            <a:extLst>
              <a:ext uri="{28A0092B-C50C-407E-A947-70E740481C1C}">
                <a14:useLocalDpi xmlns:a14="http://schemas.microsoft.com/office/drawing/2010/main" val="0"/>
              </a:ext>
            </a:extLst>
          </a:blip>
          <a:srcRect/>
          <a:stretch>
            <a:fillRect/>
          </a:stretch>
        </p:blipFill>
        <p:spPr bwMode="auto">
          <a:xfrm>
            <a:off x="6756400" y="1223964"/>
            <a:ext cx="1219200" cy="930275"/>
          </a:xfrm>
          <a:prstGeom prst="rect">
            <a:avLst/>
          </a:prstGeom>
          <a:noFill/>
          <a:extLst>
            <a:ext uri="{909E8E84-426E-40DD-AFC4-6F175D3DCCD1}">
              <a14:hiddenFill xmlns:a14="http://schemas.microsoft.com/office/drawing/2010/main">
                <a:solidFill>
                  <a:srgbClr val="FFFFFF"/>
                </a:solidFill>
              </a14:hiddenFill>
            </a:ext>
          </a:extLst>
        </p:spPr>
      </p:pic>
      <p:pic>
        <p:nvPicPr>
          <p:cNvPr id="399391" name="Picture 31"/>
          <p:cNvPicPr>
            <a:picLocks noChangeAspect="1" noChangeArrowheads="1"/>
          </p:cNvPicPr>
          <p:nvPr>
            <p:custDataLst>
              <p:tags r:id="rId30"/>
            </p:custDataLst>
          </p:nvPr>
        </p:nvPicPr>
        <p:blipFill>
          <a:blip r:embed="rId46" cstate="print">
            <a:extLst>
              <a:ext uri="{28A0092B-C50C-407E-A947-70E740481C1C}">
                <a14:useLocalDpi xmlns:a14="http://schemas.microsoft.com/office/drawing/2010/main" val="0"/>
              </a:ext>
            </a:extLst>
          </a:blip>
          <a:srcRect/>
          <a:stretch>
            <a:fillRect/>
          </a:stretch>
        </p:blipFill>
        <p:spPr bwMode="auto">
          <a:xfrm>
            <a:off x="1970089" y="1389064"/>
            <a:ext cx="1025525"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2" name="Line 32"/>
          <p:cNvSpPr>
            <a:spLocks noChangeShapeType="1"/>
          </p:cNvSpPr>
          <p:nvPr>
            <p:custDataLst>
              <p:tags r:id="rId31"/>
            </p:custDataLst>
          </p:nvPr>
        </p:nvSpPr>
        <p:spPr bwMode="auto">
          <a:xfrm flipH="1" flipV="1">
            <a:off x="2146300" y="6477000"/>
            <a:ext cx="6616700" cy="25400"/>
          </a:xfrm>
          <a:prstGeom prst="line">
            <a:avLst/>
          </a:prstGeom>
          <a:noFill/>
          <a:ln w="5715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93" name="Line 33"/>
          <p:cNvSpPr>
            <a:spLocks noChangeShapeType="1"/>
          </p:cNvSpPr>
          <p:nvPr>
            <p:custDataLst>
              <p:tags r:id="rId32"/>
            </p:custDataLst>
          </p:nvPr>
        </p:nvSpPr>
        <p:spPr bwMode="auto">
          <a:xfrm flipH="1" flipV="1">
            <a:off x="2197100" y="4838700"/>
            <a:ext cx="12700" cy="1612900"/>
          </a:xfrm>
          <a:prstGeom prst="line">
            <a:avLst/>
          </a:prstGeom>
          <a:noFill/>
          <a:ln w="57150">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394" name="Text Box 34"/>
          <p:cNvSpPr txBox="1">
            <a:spLocks noChangeArrowheads="1"/>
          </p:cNvSpPr>
          <p:nvPr>
            <p:custDataLst>
              <p:tags r:id="rId33"/>
            </p:custDataLst>
          </p:nvPr>
        </p:nvSpPr>
        <p:spPr bwMode="auto">
          <a:xfrm>
            <a:off x="3260726" y="3892550"/>
            <a:ext cx="126778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Marketing</a:t>
            </a:r>
          </a:p>
          <a:p>
            <a:r>
              <a:rPr lang="fr-FR" dirty="0"/>
              <a:t>Advertising</a:t>
            </a:r>
          </a:p>
          <a:p>
            <a:r>
              <a:rPr lang="fr-FR" dirty="0"/>
              <a:t>Packaging</a:t>
            </a:r>
          </a:p>
        </p:txBody>
      </p:sp>
    </p:spTree>
    <p:extLst>
      <p:ext uri="{BB962C8B-B14F-4D97-AF65-F5344CB8AC3E}">
        <p14:creationId xmlns:p14="http://schemas.microsoft.com/office/powerpoint/2010/main" val="33005572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custDataLst>
              <p:tags r:id="rId1"/>
            </p:custDataLst>
          </p:nvPr>
        </p:nvSpPr>
        <p:spPr>
          <a:xfrm>
            <a:off x="1000125" y="134145"/>
            <a:ext cx="9725025" cy="1295400"/>
          </a:xfrm>
        </p:spPr>
        <p:txBody>
          <a:bodyPr/>
          <a:lstStyle/>
          <a:p>
            <a:pPr eaLnBrk="1" hangingPunct="1"/>
            <a:r>
              <a:rPr lang="en-US" sz="3600" dirty="0">
                <a:solidFill>
                  <a:schemeClr val="accent1"/>
                </a:solidFill>
              </a:rPr>
              <a:t>The itinerary method applied to food consumption behaviour: the decision-making process </a:t>
            </a:r>
          </a:p>
        </p:txBody>
      </p:sp>
      <p:sp>
        <p:nvSpPr>
          <p:cNvPr id="11267" name="Line 3"/>
          <p:cNvSpPr>
            <a:spLocks noChangeShapeType="1"/>
          </p:cNvSpPr>
          <p:nvPr>
            <p:custDataLst>
              <p:tags r:id="rId2"/>
            </p:custDataLst>
          </p:nvPr>
        </p:nvSpPr>
        <p:spPr bwMode="auto">
          <a:xfrm>
            <a:off x="2351088" y="1916114"/>
            <a:ext cx="1008062" cy="41052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68" name="Line 4"/>
          <p:cNvSpPr>
            <a:spLocks noChangeShapeType="1"/>
          </p:cNvSpPr>
          <p:nvPr>
            <p:custDataLst>
              <p:tags r:id="rId3"/>
            </p:custDataLst>
          </p:nvPr>
        </p:nvSpPr>
        <p:spPr bwMode="auto">
          <a:xfrm flipH="1">
            <a:off x="4367214" y="1773239"/>
            <a:ext cx="1296987" cy="43195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69" name="Oval 5"/>
          <p:cNvSpPr>
            <a:spLocks noChangeArrowheads="1"/>
          </p:cNvSpPr>
          <p:nvPr>
            <p:custDataLst>
              <p:tags r:id="rId4"/>
            </p:custDataLst>
          </p:nvPr>
        </p:nvSpPr>
        <p:spPr bwMode="auto">
          <a:xfrm>
            <a:off x="3000375" y="2492375"/>
            <a:ext cx="2160588" cy="863600"/>
          </a:xfrm>
          <a:prstGeom prst="ellipse">
            <a:avLst/>
          </a:prstGeom>
          <a:solidFill>
            <a:schemeClr val="accent1"/>
          </a:solidFill>
          <a:ln w="9525">
            <a:solidFill>
              <a:schemeClr val="tx1"/>
            </a:solidFill>
            <a:round/>
            <a:headEnd/>
            <a:tailEnd/>
          </a:ln>
        </p:spPr>
        <p:txBody>
          <a:bodyPr wrap="none" anchor="ctr"/>
          <a:lstStyle/>
          <a:p>
            <a:pPr algn="ctr"/>
            <a:endParaRPr lang="fr-FR"/>
          </a:p>
        </p:txBody>
      </p:sp>
      <p:sp>
        <p:nvSpPr>
          <p:cNvPr id="11270" name="Line 6"/>
          <p:cNvSpPr>
            <a:spLocks noChangeShapeType="1"/>
          </p:cNvSpPr>
          <p:nvPr>
            <p:custDataLst>
              <p:tags r:id="rId5"/>
            </p:custDataLst>
          </p:nvPr>
        </p:nvSpPr>
        <p:spPr bwMode="auto">
          <a:xfrm flipV="1">
            <a:off x="2279650" y="2924175"/>
            <a:ext cx="4248150" cy="0"/>
          </a:xfrm>
          <a:prstGeom prst="line">
            <a:avLst/>
          </a:prstGeom>
          <a:noFill/>
          <a:ln w="57150">
            <a:solidFill>
              <a:schemeClr val="tx1"/>
            </a:solidFill>
            <a:prstDash val="lgDash"/>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71" name="Text Box 7"/>
          <p:cNvSpPr txBox="1">
            <a:spLocks noChangeArrowheads="1"/>
          </p:cNvSpPr>
          <p:nvPr>
            <p:custDataLst>
              <p:tags r:id="rId6"/>
            </p:custDataLst>
          </p:nvPr>
        </p:nvSpPr>
        <p:spPr bwMode="auto">
          <a:xfrm>
            <a:off x="3432175" y="242093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dirty="0"/>
              <a:t>Microsocial</a:t>
            </a:r>
          </a:p>
        </p:txBody>
      </p:sp>
      <p:sp>
        <p:nvSpPr>
          <p:cNvPr id="11272" name="Text Box 8"/>
          <p:cNvSpPr txBox="1">
            <a:spLocks noChangeArrowheads="1"/>
          </p:cNvSpPr>
          <p:nvPr>
            <p:custDataLst>
              <p:tags r:id="rId7"/>
            </p:custDataLst>
          </p:nvPr>
        </p:nvSpPr>
        <p:spPr bwMode="auto">
          <a:xfrm>
            <a:off x="3503613" y="2924176"/>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b="1"/>
              <a:t>Itinerary</a:t>
            </a:r>
          </a:p>
        </p:txBody>
      </p:sp>
      <p:sp>
        <p:nvSpPr>
          <p:cNvPr id="11273" name="Rectangle 9"/>
          <p:cNvSpPr>
            <a:spLocks noChangeArrowheads="1"/>
          </p:cNvSpPr>
          <p:nvPr>
            <p:custDataLst>
              <p:tags r:id="rId8"/>
            </p:custDataLst>
          </p:nvPr>
        </p:nvSpPr>
        <p:spPr bwMode="auto">
          <a:xfrm>
            <a:off x="2011365" y="3769521"/>
            <a:ext cx="1323976" cy="1459703"/>
          </a:xfrm>
          <a:prstGeom prst="rect">
            <a:avLst/>
          </a:prstGeom>
          <a:solidFill>
            <a:schemeClr val="accent1"/>
          </a:solidFill>
          <a:ln w="9525">
            <a:solidFill>
              <a:schemeClr val="tx1"/>
            </a:solidFill>
            <a:miter lim="800000"/>
            <a:headEnd/>
            <a:tailEnd/>
          </a:ln>
        </p:spPr>
        <p:txBody>
          <a:bodyPr wrap="none" anchor="ctr"/>
          <a:lstStyle/>
          <a:p>
            <a:pPr algn="ctr"/>
            <a:r>
              <a:rPr lang="fr-FR" dirty="0"/>
              <a:t>Decision</a:t>
            </a:r>
          </a:p>
          <a:p>
            <a:pPr algn="ctr"/>
            <a:r>
              <a:rPr lang="fr-FR" dirty="0"/>
              <a:t>Domestic</a:t>
            </a:r>
          </a:p>
          <a:p>
            <a:pPr algn="ctr"/>
            <a:r>
              <a:rPr lang="fr-FR" dirty="0"/>
              <a:t>Space</a:t>
            </a:r>
          </a:p>
          <a:p>
            <a:pPr algn="ctr"/>
            <a:r>
              <a:rPr lang="fr-FR" dirty="0"/>
              <a:t>Internet and</a:t>
            </a:r>
          </a:p>
          <a:p>
            <a:pPr algn="ctr"/>
            <a:r>
              <a:rPr lang="fr-FR" dirty="0"/>
              <a:t>screens</a:t>
            </a:r>
          </a:p>
        </p:txBody>
      </p:sp>
      <p:sp>
        <p:nvSpPr>
          <p:cNvPr id="11274" name="Rectangle 10"/>
          <p:cNvSpPr>
            <a:spLocks noChangeArrowheads="1"/>
          </p:cNvSpPr>
          <p:nvPr>
            <p:custDataLst>
              <p:tags r:id="rId9"/>
            </p:custDataLst>
          </p:nvPr>
        </p:nvSpPr>
        <p:spPr bwMode="auto">
          <a:xfrm>
            <a:off x="3648076" y="3860800"/>
            <a:ext cx="1419225" cy="863600"/>
          </a:xfrm>
          <a:prstGeom prst="rect">
            <a:avLst/>
          </a:prstGeom>
          <a:solidFill>
            <a:schemeClr val="accent1"/>
          </a:solidFill>
          <a:ln w="9525">
            <a:solidFill>
              <a:schemeClr val="tx1"/>
            </a:solidFill>
            <a:miter lim="800000"/>
            <a:headEnd/>
            <a:tailEnd/>
          </a:ln>
        </p:spPr>
        <p:txBody>
          <a:bodyPr wrap="none" anchor="ctr"/>
          <a:lstStyle/>
          <a:p>
            <a:pPr algn="ctr"/>
            <a:r>
              <a:rPr lang="fr-FR"/>
              <a:t>Mobility </a:t>
            </a:r>
          </a:p>
          <a:p>
            <a:pPr algn="ctr"/>
            <a:r>
              <a:rPr lang="fr-FR"/>
              <a:t>to shopping</a:t>
            </a:r>
          </a:p>
          <a:p>
            <a:pPr algn="ctr"/>
            <a:r>
              <a:rPr lang="fr-FR"/>
              <a:t>place</a:t>
            </a:r>
          </a:p>
        </p:txBody>
      </p:sp>
      <p:sp>
        <p:nvSpPr>
          <p:cNvPr id="11275" name="Rectangle 11"/>
          <p:cNvSpPr>
            <a:spLocks noChangeArrowheads="1"/>
          </p:cNvSpPr>
          <p:nvPr>
            <p:custDataLst>
              <p:tags r:id="rId10"/>
            </p:custDataLst>
          </p:nvPr>
        </p:nvSpPr>
        <p:spPr bwMode="auto">
          <a:xfrm>
            <a:off x="5159376" y="3573463"/>
            <a:ext cx="1584325" cy="1295400"/>
          </a:xfrm>
          <a:prstGeom prst="rect">
            <a:avLst/>
          </a:prstGeom>
          <a:solidFill>
            <a:schemeClr val="accent1"/>
          </a:solidFill>
          <a:ln w="9525">
            <a:solidFill>
              <a:schemeClr val="tx1"/>
            </a:solidFill>
            <a:miter lim="800000"/>
            <a:headEnd/>
            <a:tailEnd/>
          </a:ln>
        </p:spPr>
        <p:txBody>
          <a:bodyPr wrap="none" anchor="ctr"/>
          <a:lstStyle/>
          <a:p>
            <a:pPr algn="ctr"/>
            <a:r>
              <a:rPr lang="fr-FR"/>
              <a:t>Buying</a:t>
            </a:r>
          </a:p>
          <a:p>
            <a:pPr algn="ctr"/>
            <a:r>
              <a:rPr lang="fr-FR"/>
              <a:t>Receiving </a:t>
            </a:r>
          </a:p>
          <a:p>
            <a:pPr algn="ctr"/>
            <a:r>
              <a:rPr lang="fr-FR"/>
              <a:t>as a gift </a:t>
            </a:r>
          </a:p>
          <a:p>
            <a:pPr algn="ctr"/>
            <a:r>
              <a:rPr lang="fr-FR"/>
              <a:t>Stealing</a:t>
            </a:r>
          </a:p>
        </p:txBody>
      </p:sp>
      <p:sp>
        <p:nvSpPr>
          <p:cNvPr id="11276" name="Rectangle 12"/>
          <p:cNvSpPr>
            <a:spLocks noChangeArrowheads="1"/>
          </p:cNvSpPr>
          <p:nvPr>
            <p:custDataLst>
              <p:tags r:id="rId11"/>
            </p:custDataLst>
          </p:nvPr>
        </p:nvSpPr>
        <p:spPr bwMode="auto">
          <a:xfrm>
            <a:off x="7248526" y="3933826"/>
            <a:ext cx="1152525" cy="792163"/>
          </a:xfrm>
          <a:prstGeom prst="rect">
            <a:avLst/>
          </a:prstGeom>
          <a:solidFill>
            <a:schemeClr val="accent1"/>
          </a:solidFill>
          <a:ln w="9525">
            <a:solidFill>
              <a:schemeClr val="tx1"/>
            </a:solidFill>
            <a:miter lim="800000"/>
            <a:headEnd/>
            <a:tailEnd/>
          </a:ln>
        </p:spPr>
        <p:txBody>
          <a:bodyPr wrap="none" anchor="ctr"/>
          <a:lstStyle/>
          <a:p>
            <a:pPr algn="ctr"/>
            <a:r>
              <a:rPr lang="fr-FR"/>
              <a:t>Storage</a:t>
            </a:r>
          </a:p>
        </p:txBody>
      </p:sp>
      <p:sp>
        <p:nvSpPr>
          <p:cNvPr id="11277" name="Line 13"/>
          <p:cNvSpPr>
            <a:spLocks noChangeShapeType="1"/>
          </p:cNvSpPr>
          <p:nvPr>
            <p:custDataLst>
              <p:tags r:id="rId12"/>
            </p:custDataLst>
          </p:nvPr>
        </p:nvSpPr>
        <p:spPr bwMode="auto">
          <a:xfrm>
            <a:off x="1703388" y="4365625"/>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78" name="Line 14"/>
          <p:cNvSpPr>
            <a:spLocks noChangeShapeType="1"/>
          </p:cNvSpPr>
          <p:nvPr>
            <p:custDataLst>
              <p:tags r:id="rId13"/>
            </p:custDataLst>
          </p:nvPr>
        </p:nvSpPr>
        <p:spPr bwMode="auto">
          <a:xfrm>
            <a:off x="3216275" y="4365625"/>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79" name="Line 15"/>
          <p:cNvSpPr>
            <a:spLocks noChangeShapeType="1"/>
          </p:cNvSpPr>
          <p:nvPr>
            <p:custDataLst>
              <p:tags r:id="rId14"/>
            </p:custDataLst>
          </p:nvPr>
        </p:nvSpPr>
        <p:spPr bwMode="auto">
          <a:xfrm>
            <a:off x="5016500" y="4329113"/>
            <a:ext cx="431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80" name="Line 16"/>
          <p:cNvSpPr>
            <a:spLocks noChangeShapeType="1"/>
          </p:cNvSpPr>
          <p:nvPr>
            <p:custDataLst>
              <p:tags r:id="rId15"/>
            </p:custDataLst>
          </p:nvPr>
        </p:nvSpPr>
        <p:spPr bwMode="auto">
          <a:xfrm>
            <a:off x="6672263" y="4329113"/>
            <a:ext cx="431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81" name="Rectangle 17"/>
          <p:cNvSpPr>
            <a:spLocks noChangeArrowheads="1"/>
          </p:cNvSpPr>
          <p:nvPr>
            <p:custDataLst>
              <p:tags r:id="rId16"/>
            </p:custDataLst>
          </p:nvPr>
        </p:nvSpPr>
        <p:spPr bwMode="auto">
          <a:xfrm>
            <a:off x="8832851" y="4005263"/>
            <a:ext cx="1655763" cy="576262"/>
          </a:xfrm>
          <a:prstGeom prst="rect">
            <a:avLst/>
          </a:prstGeom>
          <a:solidFill>
            <a:schemeClr val="accent1"/>
          </a:solidFill>
          <a:ln w="9525">
            <a:solidFill>
              <a:schemeClr val="tx1"/>
            </a:solidFill>
            <a:miter lim="800000"/>
            <a:headEnd/>
            <a:tailEnd/>
          </a:ln>
        </p:spPr>
        <p:txBody>
          <a:bodyPr wrap="none" anchor="ctr"/>
          <a:lstStyle/>
          <a:p>
            <a:pPr algn="ctr"/>
            <a:r>
              <a:rPr lang="fr-FR"/>
              <a:t>Use</a:t>
            </a:r>
          </a:p>
        </p:txBody>
      </p:sp>
      <p:sp>
        <p:nvSpPr>
          <p:cNvPr id="11282" name="Line 18"/>
          <p:cNvSpPr>
            <a:spLocks noChangeShapeType="1"/>
          </p:cNvSpPr>
          <p:nvPr>
            <p:custDataLst>
              <p:tags r:id="rId17"/>
            </p:custDataLst>
          </p:nvPr>
        </p:nvSpPr>
        <p:spPr bwMode="auto">
          <a:xfrm>
            <a:off x="9551988" y="4581526"/>
            <a:ext cx="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1283" name="Rectangle 19"/>
          <p:cNvSpPr>
            <a:spLocks noChangeArrowheads="1"/>
          </p:cNvSpPr>
          <p:nvPr>
            <p:custDataLst>
              <p:tags r:id="rId18"/>
            </p:custDataLst>
          </p:nvPr>
        </p:nvSpPr>
        <p:spPr bwMode="auto">
          <a:xfrm>
            <a:off x="8688388" y="5157788"/>
            <a:ext cx="1657350" cy="646112"/>
          </a:xfrm>
          <a:prstGeom prst="rect">
            <a:avLst/>
          </a:prstGeom>
          <a:solidFill>
            <a:schemeClr val="accent1"/>
          </a:solidFill>
          <a:ln w="9525">
            <a:solidFill>
              <a:schemeClr val="tx1"/>
            </a:solidFill>
            <a:miter lim="800000"/>
            <a:headEnd/>
            <a:tailEnd/>
          </a:ln>
        </p:spPr>
        <p:txBody>
          <a:bodyPr wrap="none" anchor="ctr"/>
          <a:lstStyle/>
          <a:p>
            <a:pPr algn="ctr"/>
            <a:r>
              <a:rPr lang="fr-FR" dirty="0"/>
              <a:t>Disposal</a:t>
            </a:r>
          </a:p>
          <a:p>
            <a:pPr algn="ctr"/>
            <a:r>
              <a:rPr lang="fr-FR" dirty="0"/>
              <a:t>Recycling</a:t>
            </a:r>
          </a:p>
        </p:txBody>
      </p:sp>
      <p:sp>
        <p:nvSpPr>
          <p:cNvPr id="11284" name="Text Box 20"/>
          <p:cNvSpPr txBox="1">
            <a:spLocks noChangeArrowheads="1"/>
          </p:cNvSpPr>
          <p:nvPr>
            <p:custDataLst>
              <p:tags r:id="rId19"/>
            </p:custDataLst>
          </p:nvPr>
        </p:nvSpPr>
        <p:spPr bwMode="auto">
          <a:xfrm>
            <a:off x="6503987" y="2227084"/>
            <a:ext cx="29434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dirty="0">
                <a:solidFill>
                  <a:schemeClr val="tx2"/>
                </a:solidFill>
                <a:latin typeface="Arial Black" pitchFamily="34" charset="0"/>
              </a:rPr>
              <a:t>Practices</a:t>
            </a:r>
          </a:p>
          <a:p>
            <a:pPr eaLnBrk="1" hangingPunct="1"/>
            <a:r>
              <a:rPr lang="en-US" sz="2400" dirty="0">
                <a:solidFill>
                  <a:schemeClr val="tx2"/>
                </a:solidFill>
                <a:latin typeface="Arial Black" pitchFamily="34" charset="0"/>
              </a:rPr>
              <a:t>Constraints</a:t>
            </a:r>
          </a:p>
          <a:p>
            <a:pPr eaLnBrk="1" hangingPunct="1"/>
            <a:r>
              <a:rPr lang="en-US" sz="2400" dirty="0">
                <a:solidFill>
                  <a:schemeClr val="tx2"/>
                </a:solidFill>
                <a:latin typeface="Arial Black" pitchFamily="34" charset="0"/>
              </a:rPr>
              <a:t>Representations</a:t>
            </a:r>
          </a:p>
        </p:txBody>
      </p:sp>
      <p:sp>
        <p:nvSpPr>
          <p:cNvPr id="11285" name="Line 21"/>
          <p:cNvSpPr>
            <a:spLocks noChangeShapeType="1"/>
          </p:cNvSpPr>
          <p:nvPr>
            <p:custDataLst>
              <p:tags r:id="rId20"/>
            </p:custDataLst>
          </p:nvPr>
        </p:nvSpPr>
        <p:spPr bwMode="auto">
          <a:xfrm>
            <a:off x="8328026" y="4292600"/>
            <a:ext cx="5762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pic>
        <p:nvPicPr>
          <p:cNvPr id="3" name="Image 2">
            <a:extLst>
              <a:ext uri="{FF2B5EF4-FFF2-40B4-BE49-F238E27FC236}">
                <a16:creationId xmlns:a16="http://schemas.microsoft.com/office/drawing/2014/main" id="{C715840A-7ADC-4540-8833-88B572A3A41D}"/>
              </a:ext>
            </a:extLst>
          </p:cNvPr>
          <p:cNvPicPr>
            <a:picLocks noChangeAspect="1"/>
          </p:cNvPicPr>
          <p:nvPr>
            <p:custDataLst>
              <p:tags r:id="rId21"/>
            </p:custDataLst>
          </p:nvPr>
        </p:nvPicPr>
        <p:blipFill>
          <a:blip r:embed="rId27">
            <a:extLst>
              <a:ext uri="{28A0092B-C50C-407E-A947-70E740481C1C}">
                <a14:useLocalDpi xmlns:a14="http://schemas.microsoft.com/office/drawing/2010/main" val="0"/>
              </a:ext>
            </a:extLst>
          </a:blip>
          <a:stretch>
            <a:fillRect/>
          </a:stretch>
        </p:blipFill>
        <p:spPr>
          <a:xfrm>
            <a:off x="9472822" y="1917701"/>
            <a:ext cx="2609451" cy="2087561"/>
          </a:xfrm>
          <a:prstGeom prst="rect">
            <a:avLst/>
          </a:prstGeom>
        </p:spPr>
      </p:pic>
      <p:sp>
        <p:nvSpPr>
          <p:cNvPr id="5" name="ZoneTexte 4">
            <a:extLst>
              <a:ext uri="{FF2B5EF4-FFF2-40B4-BE49-F238E27FC236}">
                <a16:creationId xmlns:a16="http://schemas.microsoft.com/office/drawing/2014/main" id="{B16CD9FF-8F78-48BF-8D42-D303CB262B06}"/>
              </a:ext>
            </a:extLst>
          </p:cNvPr>
          <p:cNvSpPr txBox="1"/>
          <p:nvPr>
            <p:custDataLst>
              <p:tags r:id="rId22"/>
            </p:custDataLst>
          </p:nvPr>
        </p:nvSpPr>
        <p:spPr>
          <a:xfrm>
            <a:off x="9751806" y="1588573"/>
            <a:ext cx="1946687" cy="369332"/>
          </a:xfrm>
          <a:prstGeom prst="rect">
            <a:avLst/>
          </a:prstGeom>
          <a:noFill/>
        </p:spPr>
        <p:txBody>
          <a:bodyPr wrap="none" rtlCol="0">
            <a:spAutoFit/>
          </a:bodyPr>
          <a:lstStyle/>
          <a:p>
            <a:r>
              <a:rPr lang="fr-FR" dirty="0"/>
              <a:t>1999, kitchen, USA</a:t>
            </a:r>
          </a:p>
        </p:txBody>
      </p:sp>
      <p:pic>
        <p:nvPicPr>
          <p:cNvPr id="7" name="Image 6">
            <a:extLst>
              <a:ext uri="{FF2B5EF4-FFF2-40B4-BE49-F238E27FC236}">
                <a16:creationId xmlns:a16="http://schemas.microsoft.com/office/drawing/2014/main" id="{E93B74B8-8671-4464-ADD8-5DEF6FA6F74A}"/>
              </a:ext>
            </a:extLst>
          </p:cNvPr>
          <p:cNvPicPr>
            <a:picLocks noChangeAspect="1"/>
          </p:cNvPicPr>
          <p:nvPr>
            <p:custDataLst>
              <p:tags r:id="rId23"/>
            </p:custDataLst>
          </p:nvPr>
        </p:nvPicPr>
        <p:blipFill>
          <a:blip r:embed="rId28" cstate="hqprint">
            <a:extLst>
              <a:ext uri="{28A0092B-C50C-407E-A947-70E740481C1C}">
                <a14:useLocalDpi xmlns:a14="http://schemas.microsoft.com/office/drawing/2010/main" val="0"/>
              </a:ext>
            </a:extLst>
          </a:blip>
          <a:stretch>
            <a:fillRect/>
          </a:stretch>
        </p:blipFill>
        <p:spPr>
          <a:xfrm>
            <a:off x="48644" y="4868862"/>
            <a:ext cx="2001488" cy="1902953"/>
          </a:xfrm>
          <a:prstGeom prst="rect">
            <a:avLst/>
          </a:prstGeom>
        </p:spPr>
      </p:pic>
      <p:sp>
        <p:nvSpPr>
          <p:cNvPr id="8" name="ZoneTexte 7">
            <a:extLst>
              <a:ext uri="{FF2B5EF4-FFF2-40B4-BE49-F238E27FC236}">
                <a16:creationId xmlns:a16="http://schemas.microsoft.com/office/drawing/2014/main" id="{E088976E-3E49-43D6-B539-FA17234CE54C}"/>
              </a:ext>
            </a:extLst>
          </p:cNvPr>
          <p:cNvSpPr txBox="1"/>
          <p:nvPr>
            <p:custDataLst>
              <p:tags r:id="rId24"/>
            </p:custDataLst>
          </p:nvPr>
        </p:nvSpPr>
        <p:spPr>
          <a:xfrm>
            <a:off x="2126629" y="6429546"/>
            <a:ext cx="2396682" cy="369332"/>
          </a:xfrm>
          <a:prstGeom prst="rect">
            <a:avLst/>
          </a:prstGeom>
          <a:noFill/>
        </p:spPr>
        <p:txBody>
          <a:bodyPr wrap="none" rtlCol="0">
            <a:spAutoFit/>
          </a:bodyPr>
          <a:lstStyle/>
          <a:p>
            <a:r>
              <a:rPr lang="fr-FR" dirty="0"/>
              <a:t>2018, computer, France</a:t>
            </a:r>
          </a:p>
        </p:txBody>
      </p:sp>
    </p:spTree>
    <p:extLst>
      <p:ext uri="{BB962C8B-B14F-4D97-AF65-F5344CB8AC3E}">
        <p14:creationId xmlns:p14="http://schemas.microsoft.com/office/powerpoint/2010/main" val="38512662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1"/>
            </p:custDataLst>
          </p:nvPr>
        </p:nvSpPr>
        <p:spPr>
          <a:xfrm>
            <a:off x="481014" y="647700"/>
            <a:ext cx="2835554" cy="5557838"/>
          </a:xfrm>
        </p:spPr>
        <p:txBody>
          <a:bodyPr anchor="ctr">
            <a:normAutofit/>
          </a:bodyPr>
          <a:lstStyle/>
          <a:p>
            <a:r>
              <a:rPr lang="en-GB" sz="2800" dirty="0">
                <a:solidFill>
                  <a:schemeClr val="accent1"/>
                </a:solidFill>
              </a:rPr>
              <a:t>Thanks to “witchcraft,” I discovered how to abstract and then to transpose the concrete concept of an “area of uncertainty” from the world of big organisations to that of small farmers </a:t>
            </a:r>
          </a:p>
        </p:txBody>
      </p: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2"/>
            </p:custDataLst>
          </p:nvPr>
        </p:nvSpPr>
        <p:spPr>
          <a:xfrm>
            <a:off x="3638302" y="647700"/>
            <a:ext cx="3618162" cy="5557838"/>
          </a:xfrm>
        </p:spPr>
        <p:txBody>
          <a:bodyPr anchor="ctr">
            <a:normAutofit fontScale="92500" lnSpcReduction="20000"/>
          </a:bodyPr>
          <a:lstStyle/>
          <a:p>
            <a:r>
              <a:rPr lang="en-GB" sz="1800" dirty="0"/>
              <a:t>When observing big organizations</a:t>
            </a:r>
            <a:r>
              <a:rPr lang="en-US" sz="1800" dirty="0"/>
              <a:t>, I understood that the question of power is not limited to the one of domination, which “squashes” the social interplay of actors, nor the one of authority,</a:t>
            </a:r>
            <a:r>
              <a:rPr lang="en-GB" sz="1800" dirty="0"/>
              <a:t> which only focuses on an individual feature, even if domination and authority do indeed exist.</a:t>
            </a:r>
          </a:p>
          <a:p>
            <a:r>
              <a:rPr lang="en-GB" sz="1800" dirty="0"/>
              <a:t>At a mesosocial and microsocial scale of observation</a:t>
            </a:r>
            <a:r>
              <a:rPr lang="en-US" sz="1800" dirty="0"/>
              <a:t>, power is seen as a relation among actors that</a:t>
            </a:r>
            <a:r>
              <a:rPr lang="en-GB" sz="1800" dirty="0"/>
              <a:t> are organised around an area of uncertainty.</a:t>
            </a:r>
          </a:p>
          <a:p>
            <a:r>
              <a:rPr lang="en-GB" sz="1800" dirty="0"/>
              <a:t>In big organizations, a typical area of uncertainty is machine failure. The time when this occurs is unforeseeable. </a:t>
            </a:r>
          </a:p>
          <a:p>
            <a:r>
              <a:rPr lang="en-GB" sz="1800" dirty="0"/>
              <a:t>Most of the actors, therefore, depend on those actors who can repair or change a piece of machinery.</a:t>
            </a:r>
          </a:p>
          <a:p>
            <a:r>
              <a:rPr lang="en-GB" sz="1800" dirty="0"/>
              <a:t>A video on divination, by Dominique Desjeux</a:t>
            </a:r>
          </a:p>
          <a:p>
            <a:r>
              <a:rPr lang="en-GB" sz="1800" dirty="0">
                <a:hlinkClick r:id="rId7"/>
              </a:rPr>
              <a:t>https://youtu.be/aVCzaanUueE</a:t>
            </a:r>
            <a:endParaRPr lang="en-GB" sz="1800" dirty="0"/>
          </a:p>
          <a:p>
            <a:endParaRPr lang="en-GB" sz="1800" dirty="0"/>
          </a:p>
        </p:txBody>
      </p:sp>
      <p:pic>
        <p:nvPicPr>
          <p:cNvPr id="5" name="Image 4">
            <a:extLst>
              <a:ext uri="{FF2B5EF4-FFF2-40B4-BE49-F238E27FC236}">
                <a16:creationId xmlns:a16="http://schemas.microsoft.com/office/drawing/2014/main" id="{8CCF6EA0-0880-4DEA-940E-E29C11134439}"/>
              </a:ext>
            </a:extLst>
          </p:cNvPr>
          <p:cNvPicPr>
            <a:picLocks noChangeAspect="1"/>
          </p:cNvPicPr>
          <p:nvPr>
            <p:custDataLst>
              <p:tags r:id="rId3"/>
            </p:custDataLst>
          </p:nvPr>
        </p:nvPicPr>
        <p:blipFill rotWithShape="1">
          <a:blip r:embed="rId8" cstate="hqprint">
            <a:extLst>
              <a:ext uri="{28A0092B-C50C-407E-A947-70E740481C1C}">
                <a14:useLocalDpi xmlns:a14="http://schemas.microsoft.com/office/drawing/2010/main" val="0"/>
              </a:ext>
            </a:extLst>
          </a:blip>
          <a:srcRect b="626"/>
          <a:stretch/>
        </p:blipFill>
        <p:spPr>
          <a:xfrm>
            <a:off x="7431299" y="1"/>
            <a:ext cx="4760702" cy="6856413"/>
          </a:xfrm>
          <a:custGeom>
            <a:avLst/>
            <a:gdLst>
              <a:gd name="connsiteX0" fmla="*/ 0 w 4760702"/>
              <a:gd name="connsiteY0" fmla="*/ 0 h 6856413"/>
              <a:gd name="connsiteX1" fmla="*/ 4760702 w 4760702"/>
              <a:gd name="connsiteY1" fmla="*/ 0 h 6856413"/>
              <a:gd name="connsiteX2" fmla="*/ 4760702 w 4760702"/>
              <a:gd name="connsiteY2" fmla="*/ 6856413 h 6856413"/>
              <a:gd name="connsiteX3" fmla="*/ 168269 w 4760702"/>
              <a:gd name="connsiteY3" fmla="*/ 6856413 h 6856413"/>
              <a:gd name="connsiteX4" fmla="*/ 228520 w 4760702"/>
              <a:gd name="connsiteY4" fmla="*/ 6494592 h 6856413"/>
              <a:gd name="connsiteX5" fmla="*/ 14408 w 4760702"/>
              <a:gd name="connsiteY5" fmla="*/ 358842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0702" h="6856413">
                <a:moveTo>
                  <a:pt x="0" y="0"/>
                </a:moveTo>
                <a:lnTo>
                  <a:pt x="4760702" y="0"/>
                </a:lnTo>
                <a:lnTo>
                  <a:pt x="4760702" y="6856413"/>
                </a:lnTo>
                <a:lnTo>
                  <a:pt x="168269" y="6856413"/>
                </a:lnTo>
                <a:lnTo>
                  <a:pt x="228520" y="6494592"/>
                </a:lnTo>
                <a:cubicBezTo>
                  <a:pt x="521784" y="4449343"/>
                  <a:pt x="126947" y="2404092"/>
                  <a:pt x="14408" y="358842"/>
                </a:cubicBezTo>
                <a:close/>
              </a:path>
            </a:pathLst>
          </a:custGeom>
        </p:spPr>
      </p:pic>
      <p:sp>
        <p:nvSpPr>
          <p:cNvPr id="6" name="ZoneTexte 5">
            <a:extLst>
              <a:ext uri="{FF2B5EF4-FFF2-40B4-BE49-F238E27FC236}">
                <a16:creationId xmlns:a16="http://schemas.microsoft.com/office/drawing/2014/main" id="{6BA82D62-F308-4D22-B4DA-22C62776744E}"/>
              </a:ext>
            </a:extLst>
          </p:cNvPr>
          <p:cNvSpPr txBox="1"/>
          <p:nvPr>
            <p:custDataLst>
              <p:tags r:id="rId4"/>
            </p:custDataLst>
          </p:nvPr>
        </p:nvSpPr>
        <p:spPr>
          <a:xfrm>
            <a:off x="7943850" y="276225"/>
            <a:ext cx="3111429" cy="369332"/>
          </a:xfrm>
          <a:prstGeom prst="rect">
            <a:avLst/>
          </a:prstGeom>
          <a:noFill/>
        </p:spPr>
        <p:txBody>
          <a:bodyPr wrap="none" rtlCol="0">
            <a:spAutoFit/>
          </a:bodyPr>
          <a:lstStyle/>
          <a:p>
            <a:r>
              <a:rPr lang="fr-FR" dirty="0"/>
              <a:t>1971, divination in Madagascar</a:t>
            </a:r>
          </a:p>
        </p:txBody>
      </p:sp>
      <p:sp>
        <p:nvSpPr>
          <p:cNvPr id="7" name="ZoneTexte 6">
            <a:extLst>
              <a:ext uri="{FF2B5EF4-FFF2-40B4-BE49-F238E27FC236}">
                <a16:creationId xmlns:a16="http://schemas.microsoft.com/office/drawing/2014/main" id="{4FFF4A6D-56F1-4C77-8FCE-7E1EFC9A67A2}"/>
              </a:ext>
            </a:extLst>
          </p:cNvPr>
          <p:cNvSpPr txBox="1"/>
          <p:nvPr>
            <p:custDataLst>
              <p:tags r:id="rId5"/>
            </p:custDataLst>
          </p:nvPr>
        </p:nvSpPr>
        <p:spPr>
          <a:xfrm>
            <a:off x="5848350" y="6487082"/>
            <a:ext cx="1783245" cy="369332"/>
          </a:xfrm>
          <a:prstGeom prst="rect">
            <a:avLst/>
          </a:prstGeom>
          <a:noFill/>
        </p:spPr>
        <p:txBody>
          <a:bodyPr wrap="none" rtlCol="0">
            <a:spAutoFit/>
          </a:bodyPr>
          <a:lstStyle/>
          <a:p>
            <a:r>
              <a:rPr lang="fr-FR" dirty="0"/>
              <a:t>Photo D. Desjeux</a:t>
            </a:r>
          </a:p>
        </p:txBody>
      </p:sp>
    </p:spTree>
    <p:extLst>
      <p:ext uri="{BB962C8B-B14F-4D97-AF65-F5344CB8AC3E}">
        <p14:creationId xmlns:p14="http://schemas.microsoft.com/office/powerpoint/2010/main" val="2920130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a:bodyPr>
          <a:lstStyle/>
          <a:p>
            <a:pPr algn="r"/>
            <a:r>
              <a:rPr lang="en-GB" sz="3700" dirty="0">
                <a:solidFill>
                  <a:schemeClr val="accent1"/>
                </a:solidFill>
              </a:rPr>
              <a:t>The area of uncertainty is a source of power, and so, in this situation, power is not an asset but a relation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963877"/>
            <a:ext cx="6377769" cy="4930246"/>
          </a:xfrm>
        </p:spPr>
        <p:txBody>
          <a:bodyPr anchor="ctr">
            <a:normAutofit/>
          </a:bodyPr>
          <a:lstStyle/>
          <a:p>
            <a:r>
              <a:rPr lang="en-GB" sz="2400" dirty="0"/>
              <a:t>The area of uncertainty is most often controlled by the maintenance workers, who can go fast or slowly to repair the machine and so have the choice whether to disadvantage the other workers</a:t>
            </a:r>
          </a:p>
          <a:p>
            <a:r>
              <a:rPr lang="en-GB" sz="2400" dirty="0"/>
              <a:t>That means that if that area changes, the power relationships will shift from one kind of social actor to another.</a:t>
            </a:r>
          </a:p>
          <a:p>
            <a:r>
              <a:rPr lang="en-GB" sz="2400" dirty="0"/>
              <a:t>It is frequent in the process of digitalisation in which most of the organization are involved. It is a new form of expertise, and so it brings new uncertainty and therefore new actors controlling this area of uncertainty.</a:t>
            </a:r>
          </a:p>
        </p:txBody>
      </p:sp>
    </p:spTree>
    <p:extLst>
      <p:ext uri="{BB962C8B-B14F-4D97-AF65-F5344CB8AC3E}">
        <p14:creationId xmlns:p14="http://schemas.microsoft.com/office/powerpoint/2010/main" val="2857753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A2E8B-C40C-4B6F-844D-25F43B6E751D}"/>
              </a:ext>
            </a:extLst>
          </p:cNvPr>
          <p:cNvSpPr>
            <a:spLocks noGrp="1"/>
          </p:cNvSpPr>
          <p:nvPr>
            <p:ph type="title"/>
            <p:custDataLst>
              <p:tags r:id="rId2"/>
            </p:custDataLst>
          </p:nvPr>
        </p:nvSpPr>
        <p:spPr>
          <a:xfrm>
            <a:off x="838200" y="963877"/>
            <a:ext cx="3494362" cy="4930246"/>
          </a:xfrm>
        </p:spPr>
        <p:txBody>
          <a:bodyPr>
            <a:normAutofit/>
          </a:bodyPr>
          <a:lstStyle/>
          <a:p>
            <a:pPr algn="r"/>
            <a:r>
              <a:rPr lang="en-GB" dirty="0">
                <a:solidFill>
                  <a:schemeClr val="accent1"/>
                </a:solidFill>
              </a:rPr>
              <a:t>The transposition of the area of uncertainty from maintenance to witchcraft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D6B04869-B00B-4D02-928F-B091840DF12B}"/>
              </a:ext>
            </a:extLst>
          </p:cNvPr>
          <p:cNvSpPr>
            <a:spLocks noGrp="1"/>
          </p:cNvSpPr>
          <p:nvPr>
            <p:ph idx="1"/>
            <p:custDataLst>
              <p:tags r:id="rId4"/>
            </p:custDataLst>
          </p:nvPr>
        </p:nvSpPr>
        <p:spPr>
          <a:xfrm>
            <a:off x="4976031" y="697584"/>
            <a:ext cx="6377769" cy="5196539"/>
          </a:xfrm>
        </p:spPr>
        <p:txBody>
          <a:bodyPr anchor="ctr">
            <a:normAutofit/>
          </a:bodyPr>
          <a:lstStyle/>
          <a:p>
            <a:r>
              <a:rPr lang="en-GB" sz="1500" dirty="0"/>
              <a:t>To make a long story short, in the Congolese village, there are many areas of uncertainty, such as the climate for agriculture when there is too much rain, for example.</a:t>
            </a:r>
          </a:p>
          <a:p>
            <a:r>
              <a:rPr lang="en-GB" sz="1500" dirty="0"/>
              <a:t>The other area of uncertainty is the moment when one will die. It is believed that there is no natural death. </a:t>
            </a:r>
          </a:p>
          <a:p>
            <a:r>
              <a:rPr lang="en-GB" sz="1500" dirty="0"/>
              <a:t>It means that the death is seen as being provoked by the chief of the family, the head of the lineage (the brother of the mother in a matrilineal system of kinship, as in South Congo)</a:t>
            </a:r>
          </a:p>
          <a:p>
            <a:r>
              <a:rPr lang="en-GB" sz="1500" dirty="0"/>
              <a:t>The head is supposed to have the power to protect the members of the family or to cast a spell on any member.</a:t>
            </a:r>
          </a:p>
          <a:p>
            <a:r>
              <a:rPr lang="en-GB" sz="1500" dirty="0"/>
              <a:t>Hence, when a member of the family is sick or dies, he or she is thought to have been killed by the head of the family.</a:t>
            </a:r>
          </a:p>
          <a:p>
            <a:r>
              <a:rPr lang="en-GB" sz="1500" dirty="0"/>
              <a:t>His power is based on the control of this area of uncertainty. He can threaten the members of the family who disobey, for example.</a:t>
            </a:r>
          </a:p>
          <a:p>
            <a:r>
              <a:rPr lang="en-GB" sz="1500" dirty="0"/>
              <a:t>That means his power is based on a symbolic belief.</a:t>
            </a:r>
          </a:p>
          <a:p>
            <a:r>
              <a:rPr lang="en-GB" sz="1500" dirty="0"/>
              <a:t>In fact, it is necessary to “turn around” the explanation to understand that this explanation is mainly a way to give a meaning to the pains of daily life, but this explanation/belief is also a power device in the hands of the family heads.</a:t>
            </a:r>
          </a:p>
          <a:p>
            <a:endParaRPr lang="en-GB" sz="1500" dirty="0"/>
          </a:p>
        </p:txBody>
      </p:sp>
    </p:spTree>
    <p:extLst>
      <p:ext uri="{BB962C8B-B14F-4D97-AF65-F5344CB8AC3E}">
        <p14:creationId xmlns:p14="http://schemas.microsoft.com/office/powerpoint/2010/main" val="4117021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8F6B1-1E16-47B5-82BD-6FD07BF5F00B}"/>
              </a:ext>
            </a:extLst>
          </p:cNvPr>
          <p:cNvSpPr>
            <a:spLocks noGrp="1"/>
          </p:cNvSpPr>
          <p:nvPr>
            <p:ph type="title"/>
            <p:custDataLst>
              <p:tags r:id="rId1"/>
            </p:custDataLst>
          </p:nvPr>
        </p:nvSpPr>
        <p:spPr>
          <a:xfrm>
            <a:off x="5297762" y="1053711"/>
            <a:ext cx="5638994" cy="1424446"/>
          </a:xfrm>
        </p:spPr>
        <p:txBody>
          <a:bodyPr vert="horz" lIns="91440" tIns="45720" rIns="91440" bIns="45720" rtlCol="0" anchor="ctr">
            <a:normAutofit/>
          </a:bodyPr>
          <a:lstStyle/>
          <a:p>
            <a:r>
              <a:rPr lang="en-US" dirty="0">
                <a:solidFill>
                  <a:schemeClr val="accent1"/>
                </a:solidFill>
              </a:rPr>
              <a:t>Scales of Observation Applied to Consumption</a:t>
            </a:r>
          </a:p>
        </p:txBody>
      </p:sp>
      <p:pic>
        <p:nvPicPr>
          <p:cNvPr id="6" name="Picture 12">
            <a:extLst>
              <a:ext uri="{FF2B5EF4-FFF2-40B4-BE49-F238E27FC236}">
                <a16:creationId xmlns:a16="http://schemas.microsoft.com/office/drawing/2014/main" id="{AAA6AD3C-C776-4AD0-9036-F0A9E8998D30}"/>
              </a:ext>
            </a:extLst>
          </p:cNvPr>
          <p:cNvPicPr>
            <a:picLocks noGrp="1" noChangeAspect="1" noChangeArrowheads="1"/>
          </p:cNvPicPr>
          <p:nvPr>
            <p:ph sz="quarter" idx="2"/>
            <p:custDataLst>
              <p:tags r:id="rId2"/>
            </p:custDataLst>
          </p:nvPr>
        </p:nvPicPr>
        <p:blipFill rotWithShape="1">
          <a:blip r:embed="rId8" cstate="print">
            <a:extLst>
              <a:ext uri="{28A0092B-C50C-407E-A947-70E740481C1C}">
                <a14:useLocalDpi xmlns:a14="http://schemas.microsoft.com/office/drawing/2010/main" val="0"/>
              </a:ext>
            </a:extLst>
          </a:blip>
          <a:srcRect l="935" r="1140"/>
          <a:stretch/>
        </p:blipFill>
        <p:spPr bwMode="auto">
          <a:xfrm>
            <a:off x="632927" y="431615"/>
            <a:ext cx="3470460" cy="2658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a:extLst>
              <a:ext uri="{FF2B5EF4-FFF2-40B4-BE49-F238E27FC236}">
                <a16:creationId xmlns:a16="http://schemas.microsoft.com/office/drawing/2014/main" id="{07E1B9D6-5AEF-498A-B048-C37A83F46FE5}"/>
              </a:ext>
            </a:extLst>
          </p:cNvPr>
          <p:cNvPicPr>
            <a:picLocks noGrp="1" noChangeAspect="1" noChangeArrowheads="1"/>
          </p:cNvPicPr>
          <p:nvPr>
            <p:ph sz="quarter" idx="3"/>
            <p:custDataLst>
              <p:tags r:id="rId3"/>
            </p:custDataLst>
          </p:nvPr>
        </p:nvPicPr>
        <p:blipFill rotWithShape="1">
          <a:blip r:embed="rId9" cstate="print">
            <a:extLst>
              <a:ext uri="{28A0092B-C50C-407E-A947-70E740481C1C}">
                <a14:useLocalDpi xmlns:a14="http://schemas.microsoft.com/office/drawing/2010/main" val="0"/>
              </a:ext>
            </a:extLst>
          </a:blip>
          <a:srcRect l="932" r="6580" b="1"/>
          <a:stretch/>
        </p:blipFill>
        <p:spPr bwMode="auto">
          <a:xfrm>
            <a:off x="593622" y="3589867"/>
            <a:ext cx="3439257" cy="27889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Espace réservé du texte 2">
            <a:extLst>
              <a:ext uri="{FF2B5EF4-FFF2-40B4-BE49-F238E27FC236}">
                <a16:creationId xmlns:a16="http://schemas.microsoft.com/office/drawing/2014/main" id="{62EE0935-CEDE-4A8A-9352-110506F2E5B6}"/>
              </a:ext>
            </a:extLst>
          </p:cNvPr>
          <p:cNvSpPr>
            <a:spLocks noGrp="1"/>
          </p:cNvSpPr>
          <p:nvPr>
            <p:ph type="body" sz="half" idx="1"/>
            <p:custDataLst>
              <p:tags r:id="rId4"/>
            </p:custDataLst>
          </p:nvPr>
        </p:nvSpPr>
        <p:spPr>
          <a:xfrm>
            <a:off x="5297762" y="2799889"/>
            <a:ext cx="5747187" cy="2987543"/>
          </a:xfrm>
        </p:spPr>
        <p:txBody>
          <a:bodyPr vert="horz" lIns="91440" tIns="45720" rIns="91440" bIns="45720" rtlCol="0" anchor="t">
            <a:normAutofit/>
          </a:bodyPr>
          <a:lstStyle/>
          <a:p>
            <a:r>
              <a:rPr lang="en-US" sz="1900" dirty="0"/>
              <a:t>Macrosocial scale: Individual actor is invisible</a:t>
            </a:r>
          </a:p>
          <a:p>
            <a:pPr lvl="1"/>
            <a:r>
              <a:rPr lang="en-US" sz="1900" dirty="0"/>
              <a:t>General view of social classes, genders, generations and cultures</a:t>
            </a:r>
          </a:p>
          <a:p>
            <a:pPr lvl="1"/>
            <a:r>
              <a:rPr lang="en-US" sz="1900" dirty="0"/>
              <a:t>Regularity and average figures</a:t>
            </a:r>
            <a:endParaRPr lang="en-US" sz="1900" b="1" dirty="0"/>
          </a:p>
          <a:p>
            <a:pPr lvl="1"/>
            <a:r>
              <a:rPr lang="en-US" sz="1900" b="1" dirty="0"/>
              <a:t>Consumption as a lifestyle </a:t>
            </a:r>
          </a:p>
          <a:p>
            <a:r>
              <a:rPr lang="en-US" sz="1900" dirty="0"/>
              <a:t>Mesosocial scale</a:t>
            </a:r>
          </a:p>
          <a:p>
            <a:pPr lvl="1"/>
            <a:r>
              <a:rPr lang="en-US" sz="1900" dirty="0"/>
              <a:t>Organisation and social system of action </a:t>
            </a:r>
          </a:p>
          <a:p>
            <a:pPr lvl="1"/>
            <a:r>
              <a:rPr lang="en-US" sz="1900" b="1" dirty="0"/>
              <a:t>Consumption as a power relationship among actors</a:t>
            </a:r>
          </a:p>
          <a:p>
            <a:pPr lvl="1"/>
            <a:endParaRPr lang="en-US" sz="1900" b="1" dirty="0">
              <a:solidFill>
                <a:srgbClr val="FFFFFF"/>
              </a:solidFill>
            </a:endParaRPr>
          </a:p>
          <a:p>
            <a:endParaRPr lang="en-US" sz="1900" dirty="0">
              <a:solidFill>
                <a:srgbClr val="FFFFFF"/>
              </a:solidFill>
            </a:endParaRPr>
          </a:p>
        </p:txBody>
      </p:sp>
      <p:sp>
        <p:nvSpPr>
          <p:cNvPr id="11" name="Rectangle 10">
            <a:extLst>
              <a:ext uri="{FF2B5EF4-FFF2-40B4-BE49-F238E27FC236}">
                <a16:creationId xmlns:a16="http://schemas.microsoft.com/office/drawing/2014/main" id="{378BA6FA-7CBF-4E40-BD17-42AFC7972E85}"/>
              </a:ext>
            </a:extLst>
          </p:cNvPr>
          <p:cNvSpPr/>
          <p:nvPr>
            <p:custDataLst>
              <p:tags r:id="rId5"/>
            </p:custDataLst>
          </p:nvPr>
        </p:nvSpPr>
        <p:spPr>
          <a:xfrm>
            <a:off x="2151595" y="3159778"/>
            <a:ext cx="2388667" cy="369332"/>
          </a:xfrm>
          <a:prstGeom prst="rect">
            <a:avLst/>
          </a:prstGeom>
        </p:spPr>
        <p:txBody>
          <a:bodyPr wrap="none">
            <a:spAutoFit/>
          </a:bodyPr>
          <a:lstStyle/>
          <a:p>
            <a:r>
              <a:rPr lang="en-US" b="1" dirty="0"/>
              <a:t>Brazil, Sao Paolo, 2006</a:t>
            </a:r>
          </a:p>
        </p:txBody>
      </p:sp>
      <p:sp>
        <p:nvSpPr>
          <p:cNvPr id="13" name="ZoneTexte 12">
            <a:extLst>
              <a:ext uri="{FF2B5EF4-FFF2-40B4-BE49-F238E27FC236}">
                <a16:creationId xmlns:a16="http://schemas.microsoft.com/office/drawing/2014/main" id="{F6568A15-BDB5-4B3D-A800-DF6064C0E136}"/>
              </a:ext>
            </a:extLst>
          </p:cNvPr>
          <p:cNvSpPr txBox="1"/>
          <p:nvPr>
            <p:custDataLst>
              <p:tags r:id="rId6"/>
            </p:custDataLst>
          </p:nvPr>
        </p:nvSpPr>
        <p:spPr>
          <a:xfrm>
            <a:off x="2094528" y="6426385"/>
            <a:ext cx="2393732" cy="369332"/>
          </a:xfrm>
          <a:prstGeom prst="rect">
            <a:avLst/>
          </a:prstGeom>
          <a:noFill/>
        </p:spPr>
        <p:txBody>
          <a:bodyPr wrap="none" rtlCol="0">
            <a:spAutoFit/>
          </a:bodyPr>
          <a:lstStyle/>
          <a:p>
            <a:r>
              <a:rPr lang="fr-FR" dirty="0"/>
              <a:t>France, Bordeaux, 2005</a:t>
            </a:r>
          </a:p>
        </p:txBody>
      </p:sp>
      <p:sp>
        <p:nvSpPr>
          <p:cNvPr id="4" name="Rectangle 3">
            <a:extLst>
              <a:ext uri="{FF2B5EF4-FFF2-40B4-BE49-F238E27FC236}">
                <a16:creationId xmlns:a16="http://schemas.microsoft.com/office/drawing/2014/main" id="{14B23346-908C-427F-A5AB-990C9DEFB8D0}"/>
              </a:ext>
            </a:extLst>
          </p:cNvPr>
          <p:cNvSpPr/>
          <p:nvPr/>
        </p:nvSpPr>
        <p:spPr>
          <a:xfrm>
            <a:off x="10097472" y="6385763"/>
            <a:ext cx="1911805" cy="369332"/>
          </a:xfrm>
          <a:prstGeom prst="rect">
            <a:avLst/>
          </a:prstGeom>
        </p:spPr>
        <p:txBody>
          <a:bodyPr wrap="none">
            <a:spAutoFit/>
          </a:bodyPr>
          <a:lstStyle/>
          <a:p>
            <a:r>
              <a:rPr lang="fr-FR" b="1" dirty="0"/>
              <a:t>Photos D. Desjeux</a:t>
            </a:r>
            <a:endParaRPr lang="en-US" b="1" dirty="0"/>
          </a:p>
        </p:txBody>
      </p:sp>
    </p:spTree>
    <p:extLst>
      <p:ext uri="{BB962C8B-B14F-4D97-AF65-F5344CB8AC3E}">
        <p14:creationId xmlns:p14="http://schemas.microsoft.com/office/powerpoint/2010/main" val="2951375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EE0935-CEDE-4A8A-9352-110506F2E5B6}"/>
              </a:ext>
            </a:extLst>
          </p:cNvPr>
          <p:cNvSpPr>
            <a:spLocks noGrp="1"/>
          </p:cNvSpPr>
          <p:nvPr>
            <p:ph type="body" sz="half" idx="1"/>
            <p:custDataLst>
              <p:tags r:id="rId1"/>
            </p:custDataLst>
          </p:nvPr>
        </p:nvSpPr>
        <p:spPr>
          <a:xfrm>
            <a:off x="5297762" y="2799889"/>
            <a:ext cx="5747187" cy="2987543"/>
          </a:xfrm>
        </p:spPr>
        <p:txBody>
          <a:bodyPr vert="horz" lIns="91440" tIns="45720" rIns="91440" bIns="45720" rtlCol="0" anchor="t">
            <a:normAutofit fontScale="70000" lnSpcReduction="20000"/>
          </a:bodyPr>
          <a:lstStyle/>
          <a:p>
            <a:pPr>
              <a:lnSpc>
                <a:spcPct val="80000"/>
              </a:lnSpc>
            </a:pPr>
            <a:r>
              <a:rPr lang="en-US" sz="4400" dirty="0">
                <a:latin typeface="+mj-lt"/>
                <a:ea typeface="+mj-ea"/>
                <a:cs typeface="+mj-cs"/>
              </a:rPr>
              <a:t>Microsocial scale</a:t>
            </a:r>
          </a:p>
          <a:p>
            <a:pPr lvl="1">
              <a:lnSpc>
                <a:spcPct val="80000"/>
              </a:lnSpc>
            </a:pPr>
            <a:r>
              <a:rPr lang="en-US" sz="4400" dirty="0">
                <a:latin typeface="+mj-lt"/>
                <a:ea typeface="+mj-ea"/>
                <a:cs typeface="+mj-cs"/>
              </a:rPr>
              <a:t>Interactions among actors</a:t>
            </a:r>
          </a:p>
          <a:p>
            <a:pPr lvl="1">
              <a:lnSpc>
                <a:spcPct val="80000"/>
              </a:lnSpc>
            </a:pPr>
            <a:r>
              <a:rPr lang="en-US" sz="4400" dirty="0">
                <a:latin typeface="+mj-lt"/>
                <a:ea typeface="+mj-ea"/>
                <a:cs typeface="+mj-cs"/>
              </a:rPr>
              <a:t>Consumption as an itinerary</a:t>
            </a:r>
          </a:p>
          <a:p>
            <a:pPr>
              <a:lnSpc>
                <a:spcPct val="80000"/>
              </a:lnSpc>
            </a:pPr>
            <a:r>
              <a:rPr lang="en-US" sz="4400" dirty="0">
                <a:latin typeface="+mj-lt"/>
                <a:ea typeface="+mj-ea"/>
                <a:cs typeface="+mj-cs"/>
              </a:rPr>
              <a:t>Micro-individual scale</a:t>
            </a:r>
          </a:p>
          <a:p>
            <a:pPr lvl="1">
              <a:lnSpc>
                <a:spcPct val="80000"/>
              </a:lnSpc>
            </a:pPr>
            <a:r>
              <a:rPr lang="en-US" sz="4400" dirty="0">
                <a:latin typeface="+mj-lt"/>
                <a:ea typeface="+mj-ea"/>
                <a:cs typeface="+mj-cs"/>
              </a:rPr>
              <a:t>An individual is mainly visible at a micro-scale</a:t>
            </a:r>
          </a:p>
          <a:p>
            <a:pPr lvl="1">
              <a:lnSpc>
                <a:spcPct val="80000"/>
              </a:lnSpc>
            </a:pPr>
            <a:r>
              <a:rPr lang="en-US" sz="4400" dirty="0">
                <a:latin typeface="+mj-lt"/>
                <a:ea typeface="+mj-ea"/>
                <a:cs typeface="+mj-cs"/>
              </a:rPr>
              <a:t>An individual is unique </a:t>
            </a:r>
          </a:p>
          <a:p>
            <a:pPr lvl="1">
              <a:lnSpc>
                <a:spcPct val="80000"/>
              </a:lnSpc>
            </a:pPr>
            <a:r>
              <a:rPr lang="en-US" sz="4400" dirty="0">
                <a:latin typeface="+mj-lt"/>
                <a:ea typeface="+mj-ea"/>
                <a:cs typeface="+mj-cs"/>
              </a:rPr>
              <a:t>Consumption as a trade-off</a:t>
            </a:r>
          </a:p>
          <a:p>
            <a:pPr lvl="1"/>
            <a:endParaRPr lang="en-US" sz="1900" b="1" dirty="0">
              <a:solidFill>
                <a:srgbClr val="FFFFFF"/>
              </a:solidFill>
            </a:endParaRPr>
          </a:p>
          <a:p>
            <a:endParaRPr lang="en-US" sz="1900" dirty="0">
              <a:solidFill>
                <a:srgbClr val="FFFFFF"/>
              </a:solidFill>
            </a:endParaRPr>
          </a:p>
        </p:txBody>
      </p:sp>
      <p:pic>
        <p:nvPicPr>
          <p:cNvPr id="10" name="Picture 11">
            <a:extLst>
              <a:ext uri="{FF2B5EF4-FFF2-40B4-BE49-F238E27FC236}">
                <a16:creationId xmlns:a16="http://schemas.microsoft.com/office/drawing/2014/main" id="{DAED14BE-5D82-4CD4-9DC3-93AAA1466ED3}"/>
              </a:ext>
            </a:extLst>
          </p:cNvPr>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a:xfrm>
            <a:off x="171932" y="478232"/>
            <a:ext cx="3389329" cy="253920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Content Placeholder 10">
            <a:extLst>
              <a:ext uri="{FF2B5EF4-FFF2-40B4-BE49-F238E27FC236}">
                <a16:creationId xmlns:a16="http://schemas.microsoft.com/office/drawing/2014/main" id="{F3372897-B931-46DA-969D-DA5A10A8AAD0}"/>
              </a:ext>
            </a:extLst>
          </p:cNvPr>
          <p:cNvPicPr>
            <a:picLocks noGrp="1" noChangeAspect="1" noChangeArrowheads="1"/>
          </p:cNvPicPr>
          <p:nvPr>
            <p:ph sz="quarter" idx="3"/>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a:xfrm>
            <a:off x="171933" y="3681663"/>
            <a:ext cx="3381881" cy="2539201"/>
          </a:xfrm>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F7FBA3B-A591-409A-B4FC-B5D91B2B7A24}"/>
              </a:ext>
            </a:extLst>
          </p:cNvPr>
          <p:cNvSpPr/>
          <p:nvPr>
            <p:custDataLst>
              <p:tags r:id="rId4"/>
            </p:custDataLst>
          </p:nvPr>
        </p:nvSpPr>
        <p:spPr>
          <a:xfrm>
            <a:off x="2977704" y="3068236"/>
            <a:ext cx="1354858" cy="369332"/>
          </a:xfrm>
          <a:prstGeom prst="rect">
            <a:avLst/>
          </a:prstGeom>
        </p:spPr>
        <p:txBody>
          <a:bodyPr wrap="none">
            <a:spAutoFit/>
          </a:bodyPr>
          <a:lstStyle/>
          <a:p>
            <a:r>
              <a:rPr lang="en-US" b="1" dirty="0"/>
              <a:t>Beijing 2007</a:t>
            </a:r>
          </a:p>
        </p:txBody>
      </p:sp>
      <p:sp>
        <p:nvSpPr>
          <p:cNvPr id="9" name="Rectangle 8">
            <a:extLst>
              <a:ext uri="{FF2B5EF4-FFF2-40B4-BE49-F238E27FC236}">
                <a16:creationId xmlns:a16="http://schemas.microsoft.com/office/drawing/2014/main" id="{0723087A-025B-4B3D-A136-6CBB492DE0AC}"/>
              </a:ext>
            </a:extLst>
          </p:cNvPr>
          <p:cNvSpPr/>
          <p:nvPr>
            <p:custDataLst>
              <p:tags r:id="rId5"/>
            </p:custDataLst>
          </p:nvPr>
        </p:nvSpPr>
        <p:spPr>
          <a:xfrm>
            <a:off x="2936427" y="6195102"/>
            <a:ext cx="1167627" cy="369332"/>
          </a:xfrm>
          <a:prstGeom prst="rect">
            <a:avLst/>
          </a:prstGeom>
        </p:spPr>
        <p:txBody>
          <a:bodyPr wrap="none">
            <a:spAutoFit/>
          </a:bodyPr>
          <a:lstStyle/>
          <a:p>
            <a:r>
              <a:rPr lang="en-US" b="1" dirty="0"/>
              <a:t>Paris 2007</a:t>
            </a:r>
          </a:p>
        </p:txBody>
      </p:sp>
      <p:sp>
        <p:nvSpPr>
          <p:cNvPr id="14" name="Oval 16">
            <a:extLst>
              <a:ext uri="{FF2B5EF4-FFF2-40B4-BE49-F238E27FC236}">
                <a16:creationId xmlns:a16="http://schemas.microsoft.com/office/drawing/2014/main" id="{1F956DC6-76F3-404B-BF8B-457F0A8854F8}"/>
              </a:ext>
            </a:extLst>
          </p:cNvPr>
          <p:cNvSpPr>
            <a:spLocks noChangeArrowheads="1"/>
          </p:cNvSpPr>
          <p:nvPr>
            <p:custDataLst>
              <p:tags r:id="rId6"/>
            </p:custDataLst>
          </p:nvPr>
        </p:nvSpPr>
        <p:spPr bwMode="auto">
          <a:xfrm>
            <a:off x="2373563" y="4234492"/>
            <a:ext cx="4191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 name="Rectangle 11">
            <a:extLst>
              <a:ext uri="{FF2B5EF4-FFF2-40B4-BE49-F238E27FC236}">
                <a16:creationId xmlns:a16="http://schemas.microsoft.com/office/drawing/2014/main" id="{D721B1C4-1A48-479C-A098-2E6AA2D510E7}"/>
              </a:ext>
            </a:extLst>
          </p:cNvPr>
          <p:cNvSpPr/>
          <p:nvPr>
            <p:custDataLst>
              <p:tags r:id="rId7"/>
            </p:custDataLst>
          </p:nvPr>
        </p:nvSpPr>
        <p:spPr>
          <a:xfrm>
            <a:off x="0" y="6464959"/>
            <a:ext cx="1911805" cy="369332"/>
          </a:xfrm>
          <a:prstGeom prst="rect">
            <a:avLst/>
          </a:prstGeom>
        </p:spPr>
        <p:txBody>
          <a:bodyPr wrap="none">
            <a:spAutoFit/>
          </a:bodyPr>
          <a:lstStyle/>
          <a:p>
            <a:r>
              <a:rPr lang="fr-FR" b="1" dirty="0"/>
              <a:t>Photos D. Desjeux</a:t>
            </a:r>
            <a:endParaRPr lang="en-US" b="1" dirty="0"/>
          </a:p>
        </p:txBody>
      </p:sp>
      <p:sp>
        <p:nvSpPr>
          <p:cNvPr id="7" name="Titre 6">
            <a:extLst>
              <a:ext uri="{FF2B5EF4-FFF2-40B4-BE49-F238E27FC236}">
                <a16:creationId xmlns:a16="http://schemas.microsoft.com/office/drawing/2014/main" id="{DA68997A-2F08-4D9A-995E-FCDAB89760A8}"/>
              </a:ext>
            </a:extLst>
          </p:cNvPr>
          <p:cNvSpPr>
            <a:spLocks noGrp="1"/>
          </p:cNvSpPr>
          <p:nvPr>
            <p:ph type="title"/>
          </p:nvPr>
        </p:nvSpPr>
        <p:spPr>
          <a:xfrm>
            <a:off x="5425314" y="652779"/>
            <a:ext cx="6594754" cy="1657166"/>
          </a:xfrm>
        </p:spPr>
        <p:txBody>
          <a:bodyPr>
            <a:normAutofit fontScale="90000"/>
          </a:bodyPr>
          <a:lstStyle/>
          <a:p>
            <a:r>
              <a:rPr lang="fr-FR" dirty="0" err="1">
                <a:solidFill>
                  <a:schemeClr val="accent1"/>
                </a:solidFill>
              </a:rPr>
              <a:t>What</a:t>
            </a:r>
            <a:r>
              <a:rPr lang="fr-FR" dirty="0">
                <a:solidFill>
                  <a:schemeClr val="accent1"/>
                </a:solidFill>
              </a:rPr>
              <a:t> </a:t>
            </a:r>
            <a:r>
              <a:rPr lang="fr-FR" dirty="0" err="1">
                <a:solidFill>
                  <a:schemeClr val="accent1"/>
                </a:solidFill>
              </a:rPr>
              <a:t>is</a:t>
            </a:r>
            <a:r>
              <a:rPr lang="fr-FR" dirty="0">
                <a:solidFill>
                  <a:schemeClr val="accent1"/>
                </a:solidFill>
              </a:rPr>
              <a:t> </a:t>
            </a:r>
            <a:r>
              <a:rPr lang="fr-FR" dirty="0" err="1">
                <a:solidFill>
                  <a:schemeClr val="accent1"/>
                </a:solidFill>
              </a:rPr>
              <a:t>seen</a:t>
            </a:r>
            <a:r>
              <a:rPr lang="fr-FR" dirty="0">
                <a:solidFill>
                  <a:schemeClr val="accent1"/>
                </a:solidFill>
              </a:rPr>
              <a:t> on one </a:t>
            </a:r>
            <a:r>
              <a:rPr lang="fr-FR" dirty="0" err="1">
                <a:solidFill>
                  <a:schemeClr val="accent1"/>
                </a:solidFill>
              </a:rPr>
              <a:t>scale</a:t>
            </a:r>
            <a:r>
              <a:rPr lang="fr-FR" dirty="0">
                <a:solidFill>
                  <a:schemeClr val="accent1"/>
                </a:solidFill>
              </a:rPr>
              <a:t> </a:t>
            </a:r>
            <a:r>
              <a:rPr lang="fr-FR" dirty="0" err="1">
                <a:solidFill>
                  <a:schemeClr val="accent1"/>
                </a:solidFill>
              </a:rPr>
              <a:t>disappears</a:t>
            </a:r>
            <a:r>
              <a:rPr lang="fr-FR" dirty="0">
                <a:solidFill>
                  <a:schemeClr val="accent1"/>
                </a:solidFill>
              </a:rPr>
              <a:t> at </a:t>
            </a:r>
            <a:r>
              <a:rPr lang="fr-FR" dirty="0" err="1">
                <a:solidFill>
                  <a:schemeClr val="accent1"/>
                </a:solidFill>
              </a:rPr>
              <a:t>another</a:t>
            </a:r>
            <a:r>
              <a:rPr lang="fr-FR" dirty="0">
                <a:solidFill>
                  <a:schemeClr val="accent1"/>
                </a:solidFill>
              </a:rPr>
              <a:t> </a:t>
            </a:r>
            <a:r>
              <a:rPr lang="fr-FR" dirty="0" err="1">
                <a:solidFill>
                  <a:schemeClr val="accent1"/>
                </a:solidFill>
              </a:rPr>
              <a:t>scale</a:t>
            </a:r>
            <a:r>
              <a:rPr lang="fr-FR" dirty="0">
                <a:solidFill>
                  <a:schemeClr val="accent1"/>
                </a:solidFill>
              </a:rPr>
              <a:t> of observation</a:t>
            </a:r>
          </a:p>
        </p:txBody>
      </p:sp>
    </p:spTree>
    <p:extLst>
      <p:ext uri="{BB962C8B-B14F-4D97-AF65-F5344CB8AC3E}">
        <p14:creationId xmlns:p14="http://schemas.microsoft.com/office/powerpoint/2010/main" val="2551852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66A032B-FB49-445E-A2EC-EF966DEDEC26}"/>
              </a:ext>
            </a:extLst>
          </p:cNvPr>
          <p:cNvSpPr txBox="1"/>
          <p:nvPr>
            <p:custDataLst>
              <p:tags r:id="rId1"/>
            </p:custDataLst>
          </p:nvPr>
        </p:nvSpPr>
        <p:spPr>
          <a:xfrm>
            <a:off x="0" y="83366"/>
            <a:ext cx="5235547" cy="1200329"/>
          </a:xfrm>
          <a:prstGeom prst="rect">
            <a:avLst/>
          </a:prstGeom>
          <a:noFill/>
        </p:spPr>
        <p:txBody>
          <a:bodyPr wrap="square" rtlCol="0">
            <a:spAutoFit/>
          </a:bodyPr>
          <a:lstStyle/>
          <a:p>
            <a:r>
              <a:rPr lang="fr-FR" altLang="fr-FR" sz="2400" b="1" dirty="0" err="1"/>
              <a:t>Scales</a:t>
            </a:r>
            <a:r>
              <a:rPr lang="fr-FR" altLang="fr-FR" sz="2400" b="1" dirty="0"/>
              <a:t> of observation, </a:t>
            </a:r>
            <a:r>
              <a:rPr lang="fr-FR" altLang="fr-FR" sz="2400" b="1" dirty="0" err="1"/>
              <a:t>correlation</a:t>
            </a:r>
            <a:r>
              <a:rPr lang="fr-FR" altLang="fr-FR" sz="2400" b="1" dirty="0"/>
              <a:t> as </a:t>
            </a:r>
            <a:r>
              <a:rPr lang="fr-FR" altLang="fr-FR" sz="2400" b="1" dirty="0" err="1"/>
              <a:t>indicator</a:t>
            </a:r>
            <a:r>
              <a:rPr lang="fr-FR" altLang="fr-FR" sz="2400" b="1" dirty="0"/>
              <a:t> of </a:t>
            </a:r>
            <a:r>
              <a:rPr lang="fr-FR" altLang="fr-FR" sz="2400" b="1" dirty="0" err="1"/>
              <a:t>causality</a:t>
            </a:r>
            <a:r>
              <a:rPr lang="fr-FR" altLang="fr-FR" sz="2400" b="1" dirty="0"/>
              <a:t>, situation </a:t>
            </a:r>
            <a:r>
              <a:rPr lang="fr-FR" altLang="fr-FR" sz="2400" b="1" dirty="0" err="1"/>
              <a:t>effect</a:t>
            </a:r>
            <a:r>
              <a:rPr lang="fr-FR" altLang="fr-FR" sz="2400" b="1" dirty="0"/>
              <a:t>, </a:t>
            </a:r>
            <a:r>
              <a:rPr lang="fr-FR" altLang="fr-FR" sz="2400" b="1" dirty="0" err="1"/>
              <a:t>meaning</a:t>
            </a:r>
            <a:endParaRPr lang="fr-FR" sz="2400" b="1" dirty="0"/>
          </a:p>
        </p:txBody>
      </p:sp>
      <p:sp>
        <p:nvSpPr>
          <p:cNvPr id="4" name="ZoneTexte 3">
            <a:extLst>
              <a:ext uri="{FF2B5EF4-FFF2-40B4-BE49-F238E27FC236}">
                <a16:creationId xmlns:a16="http://schemas.microsoft.com/office/drawing/2014/main" id="{ECC8F5E0-D789-4939-A73B-0E662F414692}"/>
              </a:ext>
            </a:extLst>
          </p:cNvPr>
          <p:cNvSpPr txBox="1"/>
          <p:nvPr>
            <p:custDataLst>
              <p:tags r:id="rId2"/>
            </p:custDataLst>
          </p:nvPr>
        </p:nvSpPr>
        <p:spPr>
          <a:xfrm>
            <a:off x="5463695" y="3540118"/>
            <a:ext cx="2077235" cy="923330"/>
          </a:xfrm>
          <a:prstGeom prst="rect">
            <a:avLst/>
          </a:prstGeom>
          <a:noFill/>
        </p:spPr>
        <p:txBody>
          <a:bodyPr wrap="none" rtlCol="0">
            <a:spAutoFit/>
          </a:bodyPr>
          <a:lstStyle/>
          <a:p>
            <a:r>
              <a:rPr lang="fr-FR" b="1" dirty="0">
                <a:solidFill>
                  <a:srgbClr val="FF0000"/>
                </a:solidFill>
              </a:rPr>
              <a:t>Situation </a:t>
            </a:r>
            <a:r>
              <a:rPr lang="fr-FR" b="1" dirty="0" err="1">
                <a:solidFill>
                  <a:srgbClr val="FF0000"/>
                </a:solidFill>
              </a:rPr>
              <a:t>effect</a:t>
            </a:r>
            <a:endParaRPr lang="fr-FR" b="1" dirty="0">
              <a:solidFill>
                <a:srgbClr val="FF0000"/>
              </a:solidFill>
            </a:endParaRPr>
          </a:p>
          <a:p>
            <a:r>
              <a:rPr lang="fr-FR" b="1" dirty="0" err="1">
                <a:solidFill>
                  <a:srgbClr val="FF0000"/>
                </a:solidFill>
              </a:rPr>
              <a:t>Meaning</a:t>
            </a:r>
            <a:r>
              <a:rPr lang="fr-FR" b="1" dirty="0">
                <a:solidFill>
                  <a:srgbClr val="FF0000"/>
                </a:solidFill>
              </a:rPr>
              <a:t>, </a:t>
            </a:r>
            <a:r>
              <a:rPr lang="fr-FR" b="1" dirty="0" err="1">
                <a:solidFill>
                  <a:srgbClr val="FF0000"/>
                </a:solidFill>
              </a:rPr>
              <a:t>interest</a:t>
            </a:r>
            <a:endParaRPr lang="fr-FR" b="1" dirty="0">
              <a:solidFill>
                <a:srgbClr val="FF0000"/>
              </a:solidFill>
            </a:endParaRPr>
          </a:p>
          <a:p>
            <a:r>
              <a:rPr lang="fr-FR" b="1" dirty="0">
                <a:solidFill>
                  <a:srgbClr val="FF0000"/>
                </a:solidFill>
              </a:rPr>
              <a:t>Power </a:t>
            </a:r>
            <a:r>
              <a:rPr lang="fr-FR" b="1" dirty="0" err="1">
                <a:solidFill>
                  <a:srgbClr val="FF0000"/>
                </a:solidFill>
              </a:rPr>
              <a:t>relationships</a:t>
            </a:r>
            <a:endParaRPr lang="fr-FR" b="1" dirty="0">
              <a:solidFill>
                <a:srgbClr val="FF0000"/>
              </a:solidFill>
            </a:endParaRPr>
          </a:p>
        </p:txBody>
      </p:sp>
      <p:sp>
        <p:nvSpPr>
          <p:cNvPr id="5" name="ZoneTexte 4">
            <a:extLst>
              <a:ext uri="{FF2B5EF4-FFF2-40B4-BE49-F238E27FC236}">
                <a16:creationId xmlns:a16="http://schemas.microsoft.com/office/drawing/2014/main" id="{CC3993D2-73EB-4EAC-ACC7-002BFE0D14CC}"/>
              </a:ext>
            </a:extLst>
          </p:cNvPr>
          <p:cNvSpPr txBox="1"/>
          <p:nvPr>
            <p:custDataLst>
              <p:tags r:id="rId3"/>
            </p:custDataLst>
          </p:nvPr>
        </p:nvSpPr>
        <p:spPr>
          <a:xfrm>
            <a:off x="5359897" y="4870513"/>
            <a:ext cx="2174763" cy="369332"/>
          </a:xfrm>
          <a:prstGeom prst="rect">
            <a:avLst/>
          </a:prstGeom>
          <a:noFill/>
        </p:spPr>
        <p:txBody>
          <a:bodyPr wrap="none" rtlCol="0">
            <a:spAutoFit/>
          </a:bodyPr>
          <a:lstStyle/>
          <a:p>
            <a:r>
              <a:rPr lang="fr-FR" b="1" dirty="0" err="1">
                <a:solidFill>
                  <a:srgbClr val="FF0000"/>
                </a:solidFill>
              </a:rPr>
              <a:t>meaning</a:t>
            </a:r>
            <a:r>
              <a:rPr lang="fr-FR" b="1" dirty="0">
                <a:solidFill>
                  <a:srgbClr val="FF0000"/>
                </a:solidFill>
              </a:rPr>
              <a:t>, </a:t>
            </a:r>
            <a:r>
              <a:rPr lang="fr-FR" b="1" dirty="0" err="1">
                <a:solidFill>
                  <a:srgbClr val="FF0000"/>
                </a:solidFill>
              </a:rPr>
              <a:t>correlation</a:t>
            </a:r>
            <a:endParaRPr lang="fr-FR" b="1" dirty="0">
              <a:solidFill>
                <a:srgbClr val="FF0000"/>
              </a:solidFill>
            </a:endParaRPr>
          </a:p>
        </p:txBody>
      </p:sp>
      <p:sp>
        <p:nvSpPr>
          <p:cNvPr id="6" name="ZoneTexte 5">
            <a:extLst>
              <a:ext uri="{FF2B5EF4-FFF2-40B4-BE49-F238E27FC236}">
                <a16:creationId xmlns:a16="http://schemas.microsoft.com/office/drawing/2014/main" id="{195E3D7B-75B0-42AC-9CE5-B4977D69AB0B}"/>
              </a:ext>
            </a:extLst>
          </p:cNvPr>
          <p:cNvSpPr txBox="1"/>
          <p:nvPr>
            <p:custDataLst>
              <p:tags r:id="rId4"/>
            </p:custDataLst>
          </p:nvPr>
        </p:nvSpPr>
        <p:spPr>
          <a:xfrm>
            <a:off x="5453062" y="1335475"/>
            <a:ext cx="2630015" cy="369332"/>
          </a:xfrm>
          <a:prstGeom prst="rect">
            <a:avLst/>
          </a:prstGeom>
          <a:noFill/>
        </p:spPr>
        <p:txBody>
          <a:bodyPr wrap="none" rtlCol="0">
            <a:spAutoFit/>
          </a:bodyPr>
          <a:lstStyle/>
          <a:p>
            <a:r>
              <a:rPr lang="fr-FR" b="1" dirty="0" err="1">
                <a:solidFill>
                  <a:srgbClr val="FF0000"/>
                </a:solidFill>
              </a:rPr>
              <a:t>Correlations</a:t>
            </a:r>
            <a:r>
              <a:rPr lang="fr-FR" b="1" dirty="0">
                <a:solidFill>
                  <a:srgbClr val="FF0000"/>
                </a:solidFill>
              </a:rPr>
              <a:t>, </a:t>
            </a:r>
            <a:r>
              <a:rPr lang="fr-FR" b="1" dirty="0" err="1">
                <a:solidFill>
                  <a:srgbClr val="FF0000"/>
                </a:solidFill>
              </a:rPr>
              <a:t>regularities</a:t>
            </a:r>
            <a:endParaRPr lang="fr-FR" b="1" dirty="0">
              <a:solidFill>
                <a:srgbClr val="FF0000"/>
              </a:solidFill>
            </a:endParaRPr>
          </a:p>
        </p:txBody>
      </p:sp>
      <p:sp>
        <p:nvSpPr>
          <p:cNvPr id="7" name="ZoneTexte 6">
            <a:extLst>
              <a:ext uri="{FF2B5EF4-FFF2-40B4-BE49-F238E27FC236}">
                <a16:creationId xmlns:a16="http://schemas.microsoft.com/office/drawing/2014/main" id="{F804E34D-D623-47B7-AC7D-676E66D944A6}"/>
              </a:ext>
            </a:extLst>
          </p:cNvPr>
          <p:cNvSpPr txBox="1"/>
          <p:nvPr>
            <p:custDataLst>
              <p:tags r:id="rId5"/>
            </p:custDataLst>
          </p:nvPr>
        </p:nvSpPr>
        <p:spPr>
          <a:xfrm>
            <a:off x="4411365" y="6397624"/>
            <a:ext cx="3452260" cy="369332"/>
          </a:xfrm>
          <a:prstGeom prst="rect">
            <a:avLst/>
          </a:prstGeom>
          <a:solidFill>
            <a:srgbClr val="FFFF00"/>
          </a:solidFill>
        </p:spPr>
        <p:txBody>
          <a:bodyPr wrap="square" rtlCol="0">
            <a:spAutoFit/>
          </a:bodyPr>
          <a:lstStyle/>
          <a:p>
            <a:r>
              <a:rPr lang="fr-FR" b="1" dirty="0"/>
              <a:t>Observation </a:t>
            </a:r>
            <a:r>
              <a:rPr lang="fr-FR" b="1" dirty="0" err="1"/>
              <a:t>is</a:t>
            </a:r>
            <a:r>
              <a:rPr lang="fr-FR" b="1" dirty="0"/>
              <a:t> </a:t>
            </a:r>
            <a:r>
              <a:rPr lang="fr-FR" b="1" dirty="0" err="1"/>
              <a:t>discontinued</a:t>
            </a:r>
            <a:endParaRPr lang="fr-FR" b="1" dirty="0"/>
          </a:p>
        </p:txBody>
      </p:sp>
      <p:pic>
        <p:nvPicPr>
          <p:cNvPr id="8" name="Picture 3" descr="2007 09 Carte du mmonde en JPEG">
            <a:extLst>
              <a:ext uri="{FF2B5EF4-FFF2-40B4-BE49-F238E27FC236}">
                <a16:creationId xmlns:a16="http://schemas.microsoft.com/office/drawing/2014/main" id="{D31019C6-C9FE-49C7-8F0B-9837DC7CEC2A}"/>
              </a:ext>
            </a:extLst>
          </p:cNvPr>
          <p:cNvPicPr>
            <a:picLocks noChangeAspect="1" noChangeArrowheads="1"/>
          </p:cNvPicPr>
          <p:nvPr>
            <p:custDataLst>
              <p:tags r:id="rId6"/>
            </p:custDataLst>
          </p:nvPr>
        </p:nvPicPr>
        <p:blipFill rotWithShape="1">
          <a:blip r:embed="rId11" cstate="print"/>
          <a:srcRect/>
          <a:stretch/>
        </p:blipFill>
        <p:spPr>
          <a:xfrm>
            <a:off x="7034060" y="83366"/>
            <a:ext cx="3485482" cy="1117122"/>
          </a:xfrm>
          <a:prstGeom prst="rect">
            <a:avLst/>
          </a:prstGeom>
          <a:ln>
            <a:noFill/>
          </a:ln>
          <a:effectLst>
            <a:outerShdw blurRad="76200" dist="63500" dir="5040000" algn="tl" rotWithShape="0">
              <a:srgbClr val="000000">
                <a:alpha val="41000"/>
              </a:srgbClr>
            </a:outerShdw>
          </a:effectLst>
        </p:spPr>
      </p:pic>
      <p:cxnSp>
        <p:nvCxnSpPr>
          <p:cNvPr id="9" name="Connecteur droit avec flèche 8">
            <a:extLst>
              <a:ext uri="{FF2B5EF4-FFF2-40B4-BE49-F238E27FC236}">
                <a16:creationId xmlns:a16="http://schemas.microsoft.com/office/drawing/2014/main" id="{8E2D2B20-57AE-4AE9-954E-C1ADDDCE1AEC}"/>
              </a:ext>
            </a:extLst>
          </p:cNvPr>
          <p:cNvCxnSpPr/>
          <p:nvPr>
            <p:custDataLst>
              <p:tags r:id="rId7"/>
            </p:custDataLst>
          </p:nvPr>
        </p:nvCxnSpPr>
        <p:spPr>
          <a:xfrm>
            <a:off x="3061982" y="3465964"/>
            <a:ext cx="4488640" cy="0"/>
          </a:xfrm>
          <a:prstGeom prst="straightConnector1">
            <a:avLst/>
          </a:prstGeom>
          <a:ln w="76200">
            <a:solidFill>
              <a:srgbClr val="00B05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D3CCAD82-92E5-4E16-B9A0-A1BA3AD71253}"/>
              </a:ext>
            </a:extLst>
          </p:cNvPr>
          <p:cNvSpPr txBox="1"/>
          <p:nvPr>
            <p:custDataLst>
              <p:tags r:id="rId8"/>
            </p:custDataLst>
          </p:nvPr>
        </p:nvSpPr>
        <p:spPr>
          <a:xfrm>
            <a:off x="6647076" y="3085239"/>
            <a:ext cx="2155270" cy="369332"/>
          </a:xfrm>
          <a:prstGeom prst="rect">
            <a:avLst/>
          </a:prstGeom>
          <a:noFill/>
        </p:spPr>
        <p:txBody>
          <a:bodyPr wrap="none" rtlCol="0">
            <a:spAutoFit/>
          </a:bodyPr>
          <a:lstStyle/>
          <a:p>
            <a:r>
              <a:rPr lang="fr-FR" b="1" dirty="0" err="1">
                <a:solidFill>
                  <a:srgbClr val="00B050"/>
                </a:solidFill>
              </a:rPr>
              <a:t>Itinerary</a:t>
            </a:r>
            <a:r>
              <a:rPr lang="fr-FR" b="1" dirty="0">
                <a:solidFill>
                  <a:srgbClr val="00B050"/>
                </a:solidFill>
              </a:rPr>
              <a:t> of practices</a:t>
            </a:r>
          </a:p>
        </p:txBody>
      </p:sp>
      <p:cxnSp>
        <p:nvCxnSpPr>
          <p:cNvPr id="11" name="Connecteur droit avec flèche 10">
            <a:extLst>
              <a:ext uri="{FF2B5EF4-FFF2-40B4-BE49-F238E27FC236}">
                <a16:creationId xmlns:a16="http://schemas.microsoft.com/office/drawing/2014/main" id="{3041BFAB-4ED0-44E9-9C5A-F805991455DF}"/>
              </a:ext>
            </a:extLst>
          </p:cNvPr>
          <p:cNvCxnSpPr>
            <a:cxnSpLocks/>
          </p:cNvCxnSpPr>
          <p:nvPr/>
        </p:nvCxnSpPr>
        <p:spPr>
          <a:xfrm flipH="1" flipV="1">
            <a:off x="5077512" y="1129062"/>
            <a:ext cx="1369766" cy="2460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A2F3BE95-F1E8-424D-AFD7-47B1785716F6}"/>
              </a:ext>
            </a:extLst>
          </p:cNvPr>
          <p:cNvCxnSpPr>
            <a:cxnSpLocks/>
            <a:stCxn id="4" idx="1"/>
          </p:cNvCxnSpPr>
          <p:nvPr/>
        </p:nvCxnSpPr>
        <p:spPr>
          <a:xfrm flipH="1" flipV="1">
            <a:off x="4426586" y="2593845"/>
            <a:ext cx="1037109" cy="14079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F5F2C3E0-BC77-44A3-8E66-E082CEC15D92}"/>
              </a:ext>
            </a:extLst>
          </p:cNvPr>
          <p:cNvSpPr txBox="1"/>
          <p:nvPr/>
        </p:nvSpPr>
        <p:spPr>
          <a:xfrm>
            <a:off x="8896252" y="6444249"/>
            <a:ext cx="3132207" cy="369332"/>
          </a:xfrm>
          <a:prstGeom prst="rect">
            <a:avLst/>
          </a:prstGeom>
          <a:noFill/>
        </p:spPr>
        <p:txBody>
          <a:bodyPr wrap="square" rtlCol="0">
            <a:spAutoFit/>
          </a:bodyPr>
          <a:lstStyle/>
          <a:p>
            <a:r>
              <a:rPr lang="fr-FR" dirty="0"/>
              <a:t>2019, Dominique Desjeux</a:t>
            </a:r>
          </a:p>
        </p:txBody>
      </p:sp>
      <p:cxnSp>
        <p:nvCxnSpPr>
          <p:cNvPr id="14" name="Connecteur droit avec flèche 13">
            <a:extLst>
              <a:ext uri="{FF2B5EF4-FFF2-40B4-BE49-F238E27FC236}">
                <a16:creationId xmlns:a16="http://schemas.microsoft.com/office/drawing/2014/main" id="{BF76AEE2-75DE-47AE-B2E0-F3BBF2410639}"/>
              </a:ext>
            </a:extLst>
          </p:cNvPr>
          <p:cNvCxnSpPr>
            <a:cxnSpLocks/>
          </p:cNvCxnSpPr>
          <p:nvPr>
            <p:custDataLst>
              <p:tags r:id="rId9"/>
            </p:custDataLst>
          </p:nvPr>
        </p:nvCxnSpPr>
        <p:spPr>
          <a:xfrm>
            <a:off x="5453062" y="885330"/>
            <a:ext cx="10633" cy="5449904"/>
          </a:xfrm>
          <a:prstGeom prst="straightConnector1">
            <a:avLst/>
          </a:prstGeom>
          <a:ln w="571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6F791D1-3A4F-4FF5-9767-13C6C9B79C91}"/>
              </a:ext>
            </a:extLst>
          </p:cNvPr>
          <p:cNvSpPr/>
          <p:nvPr/>
        </p:nvSpPr>
        <p:spPr>
          <a:xfrm>
            <a:off x="-7172" y="1749558"/>
            <a:ext cx="1491985" cy="3416320"/>
          </a:xfrm>
          <a:prstGeom prst="rect">
            <a:avLst/>
          </a:prstGeom>
        </p:spPr>
        <p:txBody>
          <a:bodyPr wrap="square">
            <a:spAutoFit/>
          </a:bodyPr>
          <a:lstStyle/>
          <a:p>
            <a:r>
              <a:rPr lang="en-US" dirty="0">
                <a:solidFill>
                  <a:schemeClr val="tx2"/>
                </a:solidFill>
              </a:rPr>
              <a:t>Depending on the scale, one phenomenon which </a:t>
            </a:r>
          </a:p>
          <a:p>
            <a:r>
              <a:rPr lang="en-US" dirty="0">
                <a:solidFill>
                  <a:schemeClr val="tx2"/>
                </a:solidFill>
              </a:rPr>
              <a:t>could be visible at one scale, but becomes invisible</a:t>
            </a:r>
          </a:p>
          <a:p>
            <a:r>
              <a:rPr lang="en-US" dirty="0">
                <a:solidFill>
                  <a:schemeClr val="tx2"/>
                </a:solidFill>
              </a:rPr>
              <a:t>to another scale of observation</a:t>
            </a:r>
          </a:p>
        </p:txBody>
      </p:sp>
      <p:pic>
        <p:nvPicPr>
          <p:cNvPr id="16" name="Picture 5" descr="1997 CANTON VILLE INDIVIDU MICRO INDIVI">
            <a:extLst>
              <a:ext uri="{FF2B5EF4-FFF2-40B4-BE49-F238E27FC236}">
                <a16:creationId xmlns:a16="http://schemas.microsoft.com/office/drawing/2014/main" id="{EDD458F7-23DF-484B-98A9-2F388B6C9D8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a:xfrm>
            <a:off x="2479028" y="4305747"/>
            <a:ext cx="1336675" cy="1785938"/>
          </a:xfrm>
          <a:prstGeom prst="rect">
            <a:avLst/>
          </a:prstGeom>
        </p:spPr>
      </p:pic>
      <p:sp>
        <p:nvSpPr>
          <p:cNvPr id="17" name="Rectangle 16">
            <a:extLst>
              <a:ext uri="{FF2B5EF4-FFF2-40B4-BE49-F238E27FC236}">
                <a16:creationId xmlns:a16="http://schemas.microsoft.com/office/drawing/2014/main" id="{E25D6DDB-352E-475F-929E-F9F056462DD0}"/>
              </a:ext>
            </a:extLst>
          </p:cNvPr>
          <p:cNvSpPr/>
          <p:nvPr/>
        </p:nvSpPr>
        <p:spPr>
          <a:xfrm>
            <a:off x="3199098" y="5424372"/>
            <a:ext cx="2232471" cy="369332"/>
          </a:xfrm>
          <a:prstGeom prst="rect">
            <a:avLst/>
          </a:prstGeom>
        </p:spPr>
        <p:txBody>
          <a:bodyPr wrap="none">
            <a:spAutoFit/>
          </a:bodyPr>
          <a:lstStyle/>
          <a:p>
            <a:r>
              <a:rPr lang="fr-FR" dirty="0">
                <a:highlight>
                  <a:srgbClr val="00FFFF"/>
                </a:highlight>
              </a:rPr>
              <a:t>Micro-</a:t>
            </a:r>
            <a:r>
              <a:rPr lang="fr-FR" dirty="0" err="1">
                <a:highlight>
                  <a:srgbClr val="00FFFF"/>
                </a:highlight>
              </a:rPr>
              <a:t>individual</a:t>
            </a:r>
            <a:r>
              <a:rPr lang="fr-FR" dirty="0">
                <a:highlight>
                  <a:srgbClr val="00FFFF"/>
                </a:highlight>
              </a:rPr>
              <a:t> </a:t>
            </a:r>
            <a:r>
              <a:rPr lang="fr-FR" dirty="0" err="1">
                <a:highlight>
                  <a:srgbClr val="00FFFF"/>
                </a:highlight>
              </a:rPr>
              <a:t>scale</a:t>
            </a:r>
            <a:endParaRPr lang="en-US" dirty="0">
              <a:highlight>
                <a:srgbClr val="00FFFF"/>
              </a:highlight>
            </a:endParaRPr>
          </a:p>
        </p:txBody>
      </p:sp>
      <p:pic>
        <p:nvPicPr>
          <p:cNvPr id="18" name="Picture 4" descr="1997 CANTON DEJEUNER MICRO SOC BAGUETTES">
            <a:extLst>
              <a:ext uri="{FF2B5EF4-FFF2-40B4-BE49-F238E27FC236}">
                <a16:creationId xmlns:a16="http://schemas.microsoft.com/office/drawing/2014/main" id="{B4F55465-B651-4EC7-89CC-35BAB12BCD3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a:xfrm>
            <a:off x="1932816" y="3213467"/>
            <a:ext cx="1565162" cy="1207633"/>
          </a:xfrm>
          <a:prstGeom prst="rect">
            <a:avLst/>
          </a:prstGeom>
        </p:spPr>
      </p:pic>
      <p:sp>
        <p:nvSpPr>
          <p:cNvPr id="19" name="Rectangle 18">
            <a:extLst>
              <a:ext uri="{FF2B5EF4-FFF2-40B4-BE49-F238E27FC236}">
                <a16:creationId xmlns:a16="http://schemas.microsoft.com/office/drawing/2014/main" id="{990305B1-2481-4051-B79B-1AB213C55861}"/>
              </a:ext>
            </a:extLst>
          </p:cNvPr>
          <p:cNvSpPr/>
          <p:nvPr/>
        </p:nvSpPr>
        <p:spPr>
          <a:xfrm>
            <a:off x="3364861" y="3596057"/>
            <a:ext cx="1844544" cy="369332"/>
          </a:xfrm>
          <a:prstGeom prst="rect">
            <a:avLst/>
          </a:prstGeom>
        </p:spPr>
        <p:txBody>
          <a:bodyPr wrap="none">
            <a:spAutoFit/>
          </a:bodyPr>
          <a:lstStyle/>
          <a:p>
            <a:r>
              <a:rPr lang="fr-FR" dirty="0">
                <a:highlight>
                  <a:srgbClr val="00FFFF"/>
                </a:highlight>
              </a:rPr>
              <a:t>Micro-social </a:t>
            </a:r>
            <a:r>
              <a:rPr lang="fr-FR" dirty="0" err="1">
                <a:highlight>
                  <a:srgbClr val="00FFFF"/>
                </a:highlight>
              </a:rPr>
              <a:t>scale</a:t>
            </a:r>
            <a:endParaRPr lang="en-US" dirty="0">
              <a:highlight>
                <a:srgbClr val="00FFFF"/>
              </a:highlight>
            </a:endParaRPr>
          </a:p>
        </p:txBody>
      </p:sp>
      <p:pic>
        <p:nvPicPr>
          <p:cNvPr id="20" name="Picture 7" descr="1997 CANTON VILLE MESO">
            <a:extLst>
              <a:ext uri="{FF2B5EF4-FFF2-40B4-BE49-F238E27FC236}">
                <a16:creationId xmlns:a16="http://schemas.microsoft.com/office/drawing/2014/main" id="{FC7E37DB-79E1-470B-8D31-573A0381EEA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a:xfrm>
            <a:off x="2542600" y="1940259"/>
            <a:ext cx="1873240" cy="1220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Rectangle 20">
            <a:extLst>
              <a:ext uri="{FF2B5EF4-FFF2-40B4-BE49-F238E27FC236}">
                <a16:creationId xmlns:a16="http://schemas.microsoft.com/office/drawing/2014/main" id="{C80D03DC-26B1-42C6-B012-8854727301AF}"/>
              </a:ext>
            </a:extLst>
          </p:cNvPr>
          <p:cNvSpPr/>
          <p:nvPr/>
        </p:nvSpPr>
        <p:spPr>
          <a:xfrm>
            <a:off x="4314880" y="2362899"/>
            <a:ext cx="1822615" cy="369332"/>
          </a:xfrm>
          <a:prstGeom prst="rect">
            <a:avLst/>
          </a:prstGeom>
        </p:spPr>
        <p:txBody>
          <a:bodyPr wrap="none">
            <a:spAutoFit/>
          </a:bodyPr>
          <a:lstStyle/>
          <a:p>
            <a:r>
              <a:rPr lang="fr-FR" dirty="0" err="1">
                <a:highlight>
                  <a:srgbClr val="00FFFF"/>
                </a:highlight>
              </a:rPr>
              <a:t>Meso</a:t>
            </a:r>
            <a:r>
              <a:rPr lang="fr-FR" dirty="0">
                <a:highlight>
                  <a:srgbClr val="00FFFF"/>
                </a:highlight>
              </a:rPr>
              <a:t>-social </a:t>
            </a:r>
            <a:r>
              <a:rPr lang="fr-FR" dirty="0" err="1">
                <a:highlight>
                  <a:srgbClr val="00FFFF"/>
                </a:highlight>
              </a:rPr>
              <a:t>scale</a:t>
            </a:r>
            <a:endParaRPr lang="en-US" dirty="0">
              <a:highlight>
                <a:srgbClr val="00FFFF"/>
              </a:highlight>
            </a:endParaRPr>
          </a:p>
        </p:txBody>
      </p:sp>
      <p:pic>
        <p:nvPicPr>
          <p:cNvPr id="24" name="Picture 3" descr="1997 CANTON VILLE MACRO BIS">
            <a:extLst>
              <a:ext uri="{FF2B5EF4-FFF2-40B4-BE49-F238E27FC236}">
                <a16:creationId xmlns:a16="http://schemas.microsoft.com/office/drawing/2014/main" id="{1B68EBE5-0D08-4259-888D-2FAD70E93D2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a:xfrm>
            <a:off x="3303493" y="958870"/>
            <a:ext cx="1774018" cy="976883"/>
          </a:xfrm>
          <a:prstGeom prst="rect">
            <a:avLst/>
          </a:prstGeom>
        </p:spPr>
      </p:pic>
      <p:sp>
        <p:nvSpPr>
          <p:cNvPr id="25" name="Rectangle 24">
            <a:extLst>
              <a:ext uri="{FF2B5EF4-FFF2-40B4-BE49-F238E27FC236}">
                <a16:creationId xmlns:a16="http://schemas.microsoft.com/office/drawing/2014/main" id="{130A1568-F641-41DF-BB8B-5493F5D2E71A}"/>
              </a:ext>
            </a:extLst>
          </p:cNvPr>
          <p:cNvSpPr/>
          <p:nvPr/>
        </p:nvSpPr>
        <p:spPr>
          <a:xfrm>
            <a:off x="5706220" y="201168"/>
            <a:ext cx="1234633" cy="369332"/>
          </a:xfrm>
          <a:prstGeom prst="rect">
            <a:avLst/>
          </a:prstGeom>
        </p:spPr>
        <p:txBody>
          <a:bodyPr wrap="none">
            <a:spAutoFit/>
          </a:bodyPr>
          <a:lstStyle/>
          <a:p>
            <a:r>
              <a:rPr lang="fr-FR" altLang="fr-FR" dirty="0" err="1">
                <a:highlight>
                  <a:srgbClr val="00FFFF"/>
                </a:highlight>
              </a:rPr>
              <a:t>Geopolitics</a:t>
            </a:r>
            <a:endParaRPr lang="fr-FR" altLang="fr-FR" dirty="0">
              <a:highlight>
                <a:srgbClr val="00FFFF"/>
              </a:highlight>
            </a:endParaRPr>
          </a:p>
        </p:txBody>
      </p:sp>
      <p:sp>
        <p:nvSpPr>
          <p:cNvPr id="27" name="Rectangle 26">
            <a:extLst>
              <a:ext uri="{FF2B5EF4-FFF2-40B4-BE49-F238E27FC236}">
                <a16:creationId xmlns:a16="http://schemas.microsoft.com/office/drawing/2014/main" id="{C9153BDF-02F7-4C72-A2A2-51B2B00D32E2}"/>
              </a:ext>
            </a:extLst>
          </p:cNvPr>
          <p:cNvSpPr/>
          <p:nvPr/>
        </p:nvSpPr>
        <p:spPr>
          <a:xfrm>
            <a:off x="4359975" y="903753"/>
            <a:ext cx="1902252" cy="369332"/>
          </a:xfrm>
          <a:prstGeom prst="rect">
            <a:avLst/>
          </a:prstGeom>
        </p:spPr>
        <p:txBody>
          <a:bodyPr wrap="none">
            <a:spAutoFit/>
          </a:bodyPr>
          <a:lstStyle/>
          <a:p>
            <a:pPr>
              <a:spcBef>
                <a:spcPct val="50000"/>
              </a:spcBef>
            </a:pPr>
            <a:r>
              <a:rPr lang="fr-FR" dirty="0" err="1">
                <a:solidFill>
                  <a:schemeClr val="tx2"/>
                </a:solidFill>
                <a:highlight>
                  <a:srgbClr val="00FFFF"/>
                </a:highlight>
              </a:rPr>
              <a:t>Macro-social</a:t>
            </a:r>
            <a:r>
              <a:rPr lang="fr-FR" dirty="0">
                <a:solidFill>
                  <a:schemeClr val="tx2"/>
                </a:solidFill>
                <a:highlight>
                  <a:srgbClr val="00FFFF"/>
                </a:highlight>
              </a:rPr>
              <a:t> </a:t>
            </a:r>
            <a:r>
              <a:rPr lang="fr-FR" dirty="0" err="1">
                <a:solidFill>
                  <a:schemeClr val="tx2"/>
                </a:solidFill>
                <a:highlight>
                  <a:srgbClr val="00FFFF"/>
                </a:highlight>
              </a:rPr>
              <a:t>scale</a:t>
            </a:r>
            <a:endParaRPr lang="en-US" dirty="0">
              <a:solidFill>
                <a:schemeClr val="tx2"/>
              </a:solidFill>
              <a:highlight>
                <a:srgbClr val="00FFFF"/>
              </a:highlight>
            </a:endParaRPr>
          </a:p>
        </p:txBody>
      </p:sp>
      <p:cxnSp>
        <p:nvCxnSpPr>
          <p:cNvPr id="29" name="Connecteur droit avec flèche 28">
            <a:extLst>
              <a:ext uri="{FF2B5EF4-FFF2-40B4-BE49-F238E27FC236}">
                <a16:creationId xmlns:a16="http://schemas.microsoft.com/office/drawing/2014/main" id="{6BD03F19-960A-4CBF-8796-BB70D1AE3A55}"/>
              </a:ext>
            </a:extLst>
          </p:cNvPr>
          <p:cNvCxnSpPr>
            <a:cxnSpLocks/>
          </p:cNvCxnSpPr>
          <p:nvPr/>
        </p:nvCxnSpPr>
        <p:spPr>
          <a:xfrm flipV="1">
            <a:off x="6459259" y="705487"/>
            <a:ext cx="586781" cy="69354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BF56FD4D-E1D2-4D5B-8490-A0EACC64920F}"/>
              </a:ext>
            </a:extLst>
          </p:cNvPr>
          <p:cNvCxnSpPr>
            <a:cxnSpLocks/>
            <a:stCxn id="4" idx="1"/>
          </p:cNvCxnSpPr>
          <p:nvPr/>
        </p:nvCxnSpPr>
        <p:spPr>
          <a:xfrm flipH="1">
            <a:off x="3497978" y="4001783"/>
            <a:ext cx="1965717" cy="1635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F2716740-F768-4E1A-92C9-782C6D39F8FF}"/>
              </a:ext>
            </a:extLst>
          </p:cNvPr>
          <p:cNvSpPr/>
          <p:nvPr/>
        </p:nvSpPr>
        <p:spPr>
          <a:xfrm>
            <a:off x="8031920" y="1416073"/>
            <a:ext cx="2155266" cy="646331"/>
          </a:xfrm>
          <a:prstGeom prst="rect">
            <a:avLst/>
          </a:prstGeom>
        </p:spPr>
        <p:txBody>
          <a:bodyPr wrap="square">
            <a:spAutoFit/>
          </a:bodyPr>
          <a:lstStyle/>
          <a:p>
            <a:r>
              <a:rPr lang="en-US" altLang="fr-FR" dirty="0">
                <a:solidFill>
                  <a:schemeClr val="tx2"/>
                </a:solidFill>
              </a:rPr>
              <a:t>Way of life, life style</a:t>
            </a:r>
          </a:p>
          <a:p>
            <a:r>
              <a:rPr lang="en-US" altLang="fr-FR" dirty="0">
                <a:solidFill>
                  <a:schemeClr val="tx2"/>
                </a:solidFill>
              </a:rPr>
              <a:t>Social belonging</a:t>
            </a:r>
          </a:p>
        </p:txBody>
      </p:sp>
      <p:sp>
        <p:nvSpPr>
          <p:cNvPr id="38" name="Rectangle 37">
            <a:extLst>
              <a:ext uri="{FF2B5EF4-FFF2-40B4-BE49-F238E27FC236}">
                <a16:creationId xmlns:a16="http://schemas.microsoft.com/office/drawing/2014/main" id="{71457E3E-4B44-4C5C-B0FD-4D380B5AA53A}"/>
              </a:ext>
            </a:extLst>
          </p:cNvPr>
          <p:cNvSpPr/>
          <p:nvPr/>
        </p:nvSpPr>
        <p:spPr>
          <a:xfrm>
            <a:off x="8031920" y="2292942"/>
            <a:ext cx="2641440" cy="923330"/>
          </a:xfrm>
          <a:prstGeom prst="rect">
            <a:avLst/>
          </a:prstGeom>
        </p:spPr>
        <p:txBody>
          <a:bodyPr wrap="square">
            <a:spAutoFit/>
          </a:bodyPr>
          <a:lstStyle/>
          <a:p>
            <a:r>
              <a:rPr lang="en-US" altLang="fr-FR" dirty="0">
                <a:solidFill>
                  <a:schemeClr val="tx2"/>
                </a:solidFill>
              </a:rPr>
              <a:t>Organizations,</a:t>
            </a:r>
          </a:p>
          <a:p>
            <a:r>
              <a:rPr lang="en-US" altLang="fr-FR" dirty="0">
                <a:solidFill>
                  <a:schemeClr val="tx2"/>
                </a:solidFill>
              </a:rPr>
              <a:t>Groups of pressure</a:t>
            </a:r>
          </a:p>
          <a:p>
            <a:r>
              <a:rPr lang="en-US" altLang="fr-FR" dirty="0">
                <a:solidFill>
                  <a:schemeClr val="tx2"/>
                </a:solidFill>
              </a:rPr>
              <a:t>District, system of action</a:t>
            </a:r>
          </a:p>
        </p:txBody>
      </p:sp>
      <p:sp>
        <p:nvSpPr>
          <p:cNvPr id="39" name="Rectangle 38">
            <a:extLst>
              <a:ext uri="{FF2B5EF4-FFF2-40B4-BE49-F238E27FC236}">
                <a16:creationId xmlns:a16="http://schemas.microsoft.com/office/drawing/2014/main" id="{FB2D58FD-F3C3-4499-B608-D52353634481}"/>
              </a:ext>
            </a:extLst>
          </p:cNvPr>
          <p:cNvSpPr/>
          <p:nvPr/>
        </p:nvSpPr>
        <p:spPr>
          <a:xfrm>
            <a:off x="8031920" y="3442836"/>
            <a:ext cx="3793490" cy="923330"/>
          </a:xfrm>
          <a:prstGeom prst="rect">
            <a:avLst/>
          </a:prstGeom>
        </p:spPr>
        <p:txBody>
          <a:bodyPr wrap="square">
            <a:spAutoFit/>
          </a:bodyPr>
          <a:lstStyle/>
          <a:p>
            <a:r>
              <a:rPr lang="fr-FR" altLang="fr-FR" dirty="0">
                <a:solidFill>
                  <a:schemeClr val="tx2"/>
                </a:solidFill>
              </a:rPr>
              <a:t>Social interactions in </a:t>
            </a:r>
            <a:r>
              <a:rPr lang="fr-FR" altLang="fr-FR" dirty="0" err="1">
                <a:solidFill>
                  <a:schemeClr val="tx2"/>
                </a:solidFill>
              </a:rPr>
              <a:t>daily</a:t>
            </a:r>
            <a:r>
              <a:rPr lang="fr-FR" altLang="fr-FR" dirty="0">
                <a:solidFill>
                  <a:schemeClr val="tx2"/>
                </a:solidFill>
              </a:rPr>
              <a:t> life</a:t>
            </a:r>
          </a:p>
          <a:p>
            <a:r>
              <a:rPr lang="fr-FR" altLang="fr-FR" dirty="0">
                <a:solidFill>
                  <a:schemeClr val="tx2"/>
                </a:solidFill>
              </a:rPr>
              <a:t>Consumer </a:t>
            </a:r>
            <a:r>
              <a:rPr lang="fr-FR" altLang="fr-FR" dirty="0" err="1">
                <a:solidFill>
                  <a:schemeClr val="tx2"/>
                </a:solidFill>
              </a:rPr>
              <a:t>spending</a:t>
            </a:r>
            <a:r>
              <a:rPr lang="fr-FR" altLang="fr-FR" dirty="0">
                <a:solidFill>
                  <a:schemeClr val="tx2"/>
                </a:solidFill>
              </a:rPr>
              <a:t> as a </a:t>
            </a:r>
            <a:r>
              <a:rPr lang="fr-FR" altLang="fr-FR" dirty="0" err="1">
                <a:solidFill>
                  <a:schemeClr val="tx2"/>
                </a:solidFill>
              </a:rPr>
              <a:t>decision-making</a:t>
            </a:r>
            <a:r>
              <a:rPr lang="fr-FR" altLang="fr-FR" dirty="0">
                <a:solidFill>
                  <a:schemeClr val="tx2"/>
                </a:solidFill>
              </a:rPr>
              <a:t> process, Family </a:t>
            </a:r>
          </a:p>
        </p:txBody>
      </p:sp>
      <p:sp>
        <p:nvSpPr>
          <p:cNvPr id="23" name="Rectangle 22">
            <a:extLst>
              <a:ext uri="{FF2B5EF4-FFF2-40B4-BE49-F238E27FC236}">
                <a16:creationId xmlns:a16="http://schemas.microsoft.com/office/drawing/2014/main" id="{3054B293-F7B9-4184-8E2E-1B2D2393CDEB}"/>
              </a:ext>
            </a:extLst>
          </p:cNvPr>
          <p:cNvSpPr/>
          <p:nvPr/>
        </p:nvSpPr>
        <p:spPr>
          <a:xfrm>
            <a:off x="3733360" y="5935832"/>
            <a:ext cx="1597873" cy="369332"/>
          </a:xfrm>
          <a:prstGeom prst="rect">
            <a:avLst/>
          </a:prstGeom>
        </p:spPr>
        <p:txBody>
          <a:bodyPr wrap="none">
            <a:spAutoFit/>
          </a:bodyPr>
          <a:lstStyle/>
          <a:p>
            <a:pPr algn="ctr"/>
            <a:r>
              <a:rPr lang="fr-FR" altLang="fr-FR" dirty="0" err="1">
                <a:solidFill>
                  <a:schemeClr val="tx2"/>
                </a:solidFill>
                <a:highlight>
                  <a:srgbClr val="00FFFF"/>
                </a:highlight>
              </a:rPr>
              <a:t>Biological</a:t>
            </a:r>
            <a:r>
              <a:rPr lang="fr-FR" altLang="fr-FR" dirty="0">
                <a:solidFill>
                  <a:schemeClr val="tx2"/>
                </a:solidFill>
                <a:highlight>
                  <a:srgbClr val="00FFFF"/>
                </a:highlight>
              </a:rPr>
              <a:t> </a:t>
            </a:r>
            <a:r>
              <a:rPr lang="fr-FR" altLang="fr-FR" dirty="0" err="1">
                <a:solidFill>
                  <a:schemeClr val="tx2"/>
                </a:solidFill>
                <a:highlight>
                  <a:srgbClr val="00FFFF"/>
                </a:highlight>
              </a:rPr>
              <a:t>scale</a:t>
            </a:r>
            <a:endParaRPr lang="fr-FR" altLang="fr-FR" dirty="0">
              <a:solidFill>
                <a:schemeClr val="tx2"/>
              </a:solidFill>
              <a:highlight>
                <a:srgbClr val="00FFFF"/>
              </a:highlight>
            </a:endParaRPr>
          </a:p>
        </p:txBody>
      </p:sp>
      <p:sp>
        <p:nvSpPr>
          <p:cNvPr id="26" name="Rectangle 25">
            <a:extLst>
              <a:ext uri="{FF2B5EF4-FFF2-40B4-BE49-F238E27FC236}">
                <a16:creationId xmlns:a16="http://schemas.microsoft.com/office/drawing/2014/main" id="{7786FBBF-3443-402A-A883-8FA96DC5590F}"/>
              </a:ext>
            </a:extLst>
          </p:cNvPr>
          <p:cNvSpPr/>
          <p:nvPr/>
        </p:nvSpPr>
        <p:spPr>
          <a:xfrm>
            <a:off x="8031920" y="5907019"/>
            <a:ext cx="529312" cy="369332"/>
          </a:xfrm>
          <a:prstGeom prst="rect">
            <a:avLst/>
          </a:prstGeom>
        </p:spPr>
        <p:txBody>
          <a:bodyPr wrap="none">
            <a:spAutoFit/>
          </a:bodyPr>
          <a:lstStyle/>
          <a:p>
            <a:r>
              <a:rPr lang="fr-FR" altLang="fr-FR" dirty="0" err="1">
                <a:solidFill>
                  <a:schemeClr val="tx2"/>
                </a:solidFill>
              </a:rPr>
              <a:t>Cell</a:t>
            </a:r>
            <a:endParaRPr lang="fr-FR" altLang="fr-FR" dirty="0">
              <a:solidFill>
                <a:schemeClr val="tx2"/>
              </a:solidFill>
            </a:endParaRPr>
          </a:p>
        </p:txBody>
      </p:sp>
      <p:sp>
        <p:nvSpPr>
          <p:cNvPr id="30" name="ZoneTexte 29">
            <a:extLst>
              <a:ext uri="{FF2B5EF4-FFF2-40B4-BE49-F238E27FC236}">
                <a16:creationId xmlns:a16="http://schemas.microsoft.com/office/drawing/2014/main" id="{4131CC35-24E3-46A7-9D4A-E577E3787DD8}"/>
              </a:ext>
            </a:extLst>
          </p:cNvPr>
          <p:cNvSpPr txBox="1"/>
          <p:nvPr/>
        </p:nvSpPr>
        <p:spPr>
          <a:xfrm>
            <a:off x="8031920" y="4832690"/>
            <a:ext cx="1992230" cy="923330"/>
          </a:xfrm>
          <a:prstGeom prst="rect">
            <a:avLst/>
          </a:prstGeom>
          <a:noFill/>
        </p:spPr>
        <p:txBody>
          <a:bodyPr wrap="square" rtlCol="0">
            <a:spAutoFit/>
          </a:bodyPr>
          <a:lstStyle/>
          <a:p>
            <a:r>
              <a:rPr lang="fr-FR" dirty="0"/>
              <a:t>Cognition, motivation, the </a:t>
            </a:r>
            <a:r>
              <a:rPr lang="fr-FR" dirty="0" err="1"/>
              <a:t>unconscious</a:t>
            </a:r>
            <a:endParaRPr lang="fr-FR" dirty="0"/>
          </a:p>
        </p:txBody>
      </p:sp>
    </p:spTree>
    <p:extLst>
      <p:ext uri="{BB962C8B-B14F-4D97-AF65-F5344CB8AC3E}">
        <p14:creationId xmlns:p14="http://schemas.microsoft.com/office/powerpoint/2010/main" val="500990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ADBF68F-B016-49B7-9C8B-4BB7C9D9A10D}"/>
              </a:ext>
            </a:extLst>
          </p:cNvPr>
          <p:cNvSpPr>
            <a:spLocks noGrp="1"/>
          </p:cNvSpPr>
          <p:nvPr>
            <p:ph type="title"/>
            <p:custDataLst>
              <p:tags r:id="rId2"/>
            </p:custDataLst>
          </p:nvPr>
        </p:nvSpPr>
        <p:spPr>
          <a:xfrm>
            <a:off x="838200" y="963877"/>
            <a:ext cx="3494362" cy="4930246"/>
          </a:xfrm>
        </p:spPr>
        <p:txBody>
          <a:bodyPr>
            <a:normAutofit/>
          </a:bodyPr>
          <a:lstStyle/>
          <a:p>
            <a:pPr algn="r"/>
            <a:r>
              <a:rPr lang="en-GB" noProof="1">
                <a:solidFill>
                  <a:schemeClr val="accent1"/>
                </a:solidFill>
              </a:rPr>
              <a:t>The observation of reality is discontinuous  and so there is no overall theory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3E41C1CE-1434-4260-8AD3-44D26EA24DAB}"/>
              </a:ext>
            </a:extLst>
          </p:cNvPr>
          <p:cNvSpPr>
            <a:spLocks noGrp="1"/>
          </p:cNvSpPr>
          <p:nvPr>
            <p:ph idx="1"/>
            <p:custDataLst>
              <p:tags r:id="rId4"/>
            </p:custDataLst>
          </p:nvPr>
        </p:nvSpPr>
        <p:spPr>
          <a:xfrm>
            <a:off x="4976031" y="963877"/>
            <a:ext cx="6377769" cy="4930246"/>
          </a:xfrm>
        </p:spPr>
        <p:txBody>
          <a:bodyPr anchor="ctr">
            <a:normAutofit/>
          </a:bodyPr>
          <a:lstStyle/>
          <a:p>
            <a:r>
              <a:rPr lang="en-GB" sz="1700" dirty="0"/>
              <a:t>If there is no overall view of social reality, that means that there is no overall theory.</a:t>
            </a:r>
          </a:p>
          <a:p>
            <a:r>
              <a:rPr lang="en-GB" sz="1700" dirty="0"/>
              <a:t>Each limited generalisation is valid at one scale of observation and within the nearby scales.</a:t>
            </a:r>
          </a:p>
          <a:p>
            <a:r>
              <a:rPr lang="en-GB" sz="1700" dirty="0"/>
              <a:t>And so, there is only “limited generalisation”.</a:t>
            </a:r>
          </a:p>
          <a:p>
            <a:r>
              <a:rPr lang="en-GB" sz="1700" dirty="0"/>
              <a:t>That is why each theory has a share of validity alongside other theories.</a:t>
            </a:r>
          </a:p>
          <a:p>
            <a:r>
              <a:rPr lang="en-GB" sz="1700" dirty="0"/>
              <a:t>And so, on the one hand, this is an inclusive epistemology that accepts what is true in each approach.</a:t>
            </a:r>
          </a:p>
          <a:p>
            <a:r>
              <a:rPr lang="en-GB" sz="1700" dirty="0"/>
              <a:t>But on the other hand</a:t>
            </a:r>
            <a:r>
              <a:rPr lang="en-US" sz="1700" dirty="0"/>
              <a:t>, it is not a merging theory, because there is no overall theory that integrates all the other explanations of </a:t>
            </a:r>
            <a:r>
              <a:rPr lang="en-GB" sz="1700" dirty="0"/>
              <a:t>reality.</a:t>
            </a:r>
          </a:p>
          <a:p>
            <a:r>
              <a:rPr lang="en-GB" sz="1700" dirty="0"/>
              <a:t>Ultimately, a theory is not valid when it attempts to provide an overall explanation for the whole of reality. </a:t>
            </a:r>
          </a:p>
          <a:p>
            <a:r>
              <a:rPr lang="en-GB" sz="1700" dirty="0"/>
              <a:t>When a theory is too coherent, it is a sign that it is not a relevant theory, because a paranoiac is very coherent…</a:t>
            </a:r>
          </a:p>
          <a:p>
            <a:endParaRPr lang="en-GB" sz="1700" dirty="0"/>
          </a:p>
        </p:txBody>
      </p:sp>
    </p:spTree>
    <p:extLst>
      <p:ext uri="{BB962C8B-B14F-4D97-AF65-F5344CB8AC3E}">
        <p14:creationId xmlns:p14="http://schemas.microsoft.com/office/powerpoint/2010/main" val="3353399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57253A-5F62-4323-A9E1-2420E3E72126}"/>
              </a:ext>
            </a:extLst>
          </p:cNvPr>
          <p:cNvSpPr>
            <a:spLocks noGrp="1"/>
          </p:cNvSpPr>
          <p:nvPr>
            <p:ph type="title"/>
            <p:custDataLst>
              <p:tags r:id="rId1"/>
            </p:custDataLst>
          </p:nvPr>
        </p:nvSpPr>
        <p:spPr>
          <a:xfrm>
            <a:off x="863029" y="1012004"/>
            <a:ext cx="3416158" cy="4795408"/>
          </a:xfrm>
        </p:spPr>
        <p:txBody>
          <a:bodyPr>
            <a:normAutofit/>
          </a:bodyPr>
          <a:lstStyle/>
          <a:p>
            <a:r>
              <a:rPr lang="en-GB" sz="3400" dirty="0">
                <a:solidFill>
                  <a:schemeClr val="accent1"/>
                </a:solidFill>
              </a:rPr>
              <a:t>One main conclusion is that when the scale of observation is changed, not only the content of the reality changes but also the causality </a:t>
            </a:r>
          </a:p>
        </p:txBody>
      </p:sp>
      <p:graphicFrame>
        <p:nvGraphicFramePr>
          <p:cNvPr id="5" name="Espace réservé du contenu 2">
            <a:extLst>
              <a:ext uri="{FF2B5EF4-FFF2-40B4-BE49-F238E27FC236}">
                <a16:creationId xmlns:a16="http://schemas.microsoft.com/office/drawing/2014/main" id="{6873F86A-BB41-4BB0-B09E-A7254D51CC2C}"/>
              </a:ext>
            </a:extLst>
          </p:cNvPr>
          <p:cNvGraphicFramePr>
            <a:graphicFrameLocks noGrp="1"/>
          </p:cNvGraphicFramePr>
          <p:nvPr>
            <p:ph idx="1"/>
            <p:custDataLst>
              <p:tags r:id="rId2"/>
            </p:custDataLst>
            <p:extLst>
              <p:ext uri="{D42A27DB-BD31-4B8C-83A1-F6EECF244321}">
                <p14:modId xmlns:p14="http://schemas.microsoft.com/office/powerpoint/2010/main" val="416511590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76420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custDataLst>
              <p:tags r:id="rId1"/>
            </p:custDataLst>
          </p:nvPr>
        </p:nvSpPr>
        <p:spPr>
          <a:xfrm>
            <a:off x="3149600" y="1117600"/>
            <a:ext cx="7518400" cy="622300"/>
          </a:xfrm>
        </p:spPr>
        <p:txBody>
          <a:bodyPr>
            <a:normAutofit/>
          </a:bodyPr>
          <a:lstStyle/>
          <a:p>
            <a:r>
              <a:rPr lang="en-US" sz="3200" dirty="0"/>
              <a:t>Freedom and scale of observation</a:t>
            </a:r>
          </a:p>
        </p:txBody>
      </p:sp>
      <p:sp>
        <p:nvSpPr>
          <p:cNvPr id="337923" name="Line 3"/>
          <p:cNvSpPr>
            <a:spLocks noChangeShapeType="1"/>
          </p:cNvSpPr>
          <p:nvPr>
            <p:custDataLst>
              <p:tags r:id="rId2"/>
            </p:custDataLst>
          </p:nvPr>
        </p:nvSpPr>
        <p:spPr bwMode="auto">
          <a:xfrm>
            <a:off x="4876800" y="2590800"/>
            <a:ext cx="2438400" cy="3352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37924" name="Line 4"/>
          <p:cNvSpPr>
            <a:spLocks noChangeShapeType="1"/>
          </p:cNvSpPr>
          <p:nvPr>
            <p:custDataLst>
              <p:tags r:id="rId3"/>
            </p:custDataLst>
          </p:nvPr>
        </p:nvSpPr>
        <p:spPr bwMode="auto">
          <a:xfrm flipH="1">
            <a:off x="5105400" y="2590800"/>
            <a:ext cx="205740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37925" name="Text Box 5"/>
          <p:cNvSpPr txBox="1">
            <a:spLocks noGrp="1" noChangeArrowheads="1"/>
          </p:cNvSpPr>
          <p:nvPr>
            <p:ph type="body" idx="1"/>
            <p:custDataLst>
              <p:tags r:id="rId4"/>
            </p:custDataLst>
          </p:nvPr>
        </p:nvSpPr>
        <p:spPr>
          <a:xfrm>
            <a:off x="3698081" y="4061619"/>
            <a:ext cx="2160588" cy="528637"/>
          </a:xfrm>
          <a:noFill/>
          <a:ln/>
        </p:spPr>
        <p:txBody>
          <a:bodyPr vert="horz" lIns="92075" tIns="46038" rIns="92075" bIns="46038" rtlCol="0">
            <a:normAutofit/>
          </a:bodyPr>
          <a:lstStyle/>
          <a:p>
            <a:pPr>
              <a:spcBef>
                <a:spcPct val="0"/>
              </a:spcBef>
              <a:buClrTx/>
              <a:buFontTx/>
              <a:buNone/>
            </a:pPr>
            <a:r>
              <a:rPr lang="fr-FR" sz="2000" b="1" dirty="0">
                <a:latin typeface="Times New Roman" pitchFamily="18" charset="0"/>
              </a:rPr>
              <a:t>Micro</a:t>
            </a:r>
            <a:r>
              <a:rPr lang="en-US" sz="2000" b="1" dirty="0">
                <a:latin typeface="Times New Roman" pitchFamily="18" charset="0"/>
              </a:rPr>
              <a:t>-individual</a:t>
            </a:r>
          </a:p>
        </p:txBody>
      </p:sp>
      <p:sp>
        <p:nvSpPr>
          <p:cNvPr id="337926" name="Text Box 6"/>
          <p:cNvSpPr txBox="1">
            <a:spLocks noChangeArrowheads="1"/>
          </p:cNvSpPr>
          <p:nvPr>
            <p:custDataLst>
              <p:tags r:id="rId5"/>
            </p:custDataLst>
          </p:nvPr>
        </p:nvSpPr>
        <p:spPr bwMode="auto">
          <a:xfrm>
            <a:off x="6422816" y="4081521"/>
            <a:ext cx="2590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dirty="0">
                <a:latin typeface="Times New Roman" pitchFamily="18" charset="0"/>
              </a:rPr>
              <a:t>Maximum freedom</a:t>
            </a:r>
          </a:p>
          <a:p>
            <a:endParaRPr lang="en-US" sz="2000" b="1" dirty="0">
              <a:latin typeface="Times New Roman" pitchFamily="18" charset="0"/>
            </a:endParaRPr>
          </a:p>
          <a:p>
            <a:r>
              <a:rPr lang="en-US" sz="2000" b="1" dirty="0">
                <a:latin typeface="Times New Roman" pitchFamily="18" charset="0"/>
              </a:rPr>
              <a:t>“Determinism”</a:t>
            </a:r>
          </a:p>
        </p:txBody>
      </p:sp>
      <p:sp>
        <p:nvSpPr>
          <p:cNvPr id="337927" name="Text Box 7"/>
          <p:cNvSpPr txBox="1">
            <a:spLocks noChangeArrowheads="1"/>
          </p:cNvSpPr>
          <p:nvPr>
            <p:custDataLst>
              <p:tags r:id="rId6"/>
            </p:custDataLst>
          </p:nvPr>
        </p:nvSpPr>
        <p:spPr bwMode="auto">
          <a:xfrm>
            <a:off x="3444876" y="2532857"/>
            <a:ext cx="151695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b="1" dirty="0">
                <a:latin typeface="Times New Roman" pitchFamily="18" charset="0"/>
              </a:rPr>
              <a:t>Macrosocial</a:t>
            </a:r>
          </a:p>
          <a:p>
            <a:endParaRPr lang="fr-FR" sz="2000" b="1" dirty="0">
              <a:latin typeface="Times New Roman" pitchFamily="18" charset="0"/>
            </a:endParaRPr>
          </a:p>
          <a:p>
            <a:r>
              <a:rPr lang="fr-FR" sz="2000" b="1" dirty="0">
                <a:latin typeface="Times New Roman" pitchFamily="18" charset="0"/>
              </a:rPr>
              <a:t>Mesosocial</a:t>
            </a:r>
          </a:p>
          <a:p>
            <a:r>
              <a:rPr lang="fr-FR" sz="2000" b="1" dirty="0">
                <a:latin typeface="Times New Roman" pitchFamily="18" charset="0"/>
              </a:rPr>
              <a:t>Microsocial</a:t>
            </a:r>
          </a:p>
        </p:txBody>
      </p:sp>
      <p:sp>
        <p:nvSpPr>
          <p:cNvPr id="337928" name="Text Box 8"/>
          <p:cNvSpPr txBox="1">
            <a:spLocks noChangeArrowheads="1"/>
          </p:cNvSpPr>
          <p:nvPr>
            <p:custDataLst>
              <p:tags r:id="rId7"/>
            </p:custDataLst>
          </p:nvPr>
        </p:nvSpPr>
        <p:spPr bwMode="auto">
          <a:xfrm>
            <a:off x="7086600" y="2496343"/>
            <a:ext cx="253682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dirty="0">
                <a:latin typeface="Times New Roman" pitchFamily="18" charset="0"/>
              </a:rPr>
              <a:t>“Determinism”, correlations</a:t>
            </a:r>
          </a:p>
          <a:p>
            <a:endParaRPr lang="en-US" sz="2000" b="1" dirty="0">
              <a:latin typeface="Times New Roman" pitchFamily="18" charset="0"/>
            </a:endParaRPr>
          </a:p>
          <a:p>
            <a:r>
              <a:rPr lang="en-US" sz="2000" b="1" dirty="0">
                <a:latin typeface="Times New Roman" pitchFamily="18" charset="0"/>
              </a:rPr>
              <a:t>Room for manoeuvre</a:t>
            </a:r>
          </a:p>
          <a:p>
            <a:r>
              <a:rPr lang="en-US" sz="2000" b="1" dirty="0">
                <a:latin typeface="Times New Roman" pitchFamily="18" charset="0"/>
              </a:rPr>
              <a:t>Effect of situation </a:t>
            </a:r>
          </a:p>
        </p:txBody>
      </p:sp>
      <p:sp>
        <p:nvSpPr>
          <p:cNvPr id="337929" name="Text Box 9"/>
          <p:cNvSpPr txBox="1">
            <a:spLocks noChangeArrowheads="1"/>
          </p:cNvSpPr>
          <p:nvPr>
            <p:custDataLst>
              <p:tags r:id="rId8"/>
            </p:custDataLst>
          </p:nvPr>
        </p:nvSpPr>
        <p:spPr bwMode="auto">
          <a:xfrm>
            <a:off x="4079876" y="4729957"/>
            <a:ext cx="12650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latin typeface="Times New Roman" pitchFamily="18" charset="0"/>
              </a:rPr>
              <a:t>Biological</a:t>
            </a:r>
          </a:p>
        </p:txBody>
      </p:sp>
      <p:sp>
        <p:nvSpPr>
          <p:cNvPr id="337930" name="Text Box 10"/>
          <p:cNvSpPr txBox="1">
            <a:spLocks noChangeArrowheads="1"/>
          </p:cNvSpPr>
          <p:nvPr>
            <p:custDataLst>
              <p:tags r:id="rId9"/>
            </p:custDataLst>
          </p:nvPr>
        </p:nvSpPr>
        <p:spPr bwMode="auto">
          <a:xfrm>
            <a:off x="3048001" y="1937544"/>
            <a:ext cx="860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400" b="1" u="sng" dirty="0" err="1">
                <a:latin typeface="Times New Roman" pitchFamily="18" charset="0"/>
              </a:rPr>
              <a:t>Scale</a:t>
            </a:r>
            <a:endParaRPr lang="fr-FR" sz="2400" b="1" u="sng" dirty="0">
              <a:latin typeface="Times New Roman" pitchFamily="18" charset="0"/>
            </a:endParaRPr>
          </a:p>
        </p:txBody>
      </p:sp>
      <p:sp>
        <p:nvSpPr>
          <p:cNvPr id="337931" name="Text Box 11"/>
          <p:cNvSpPr txBox="1">
            <a:spLocks noChangeArrowheads="1"/>
          </p:cNvSpPr>
          <p:nvPr>
            <p:custDataLst>
              <p:tags r:id="rId10"/>
            </p:custDataLst>
          </p:nvPr>
        </p:nvSpPr>
        <p:spPr bwMode="auto">
          <a:xfrm>
            <a:off x="7239000" y="1981200"/>
            <a:ext cx="179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400" b="1" u="sng">
                <a:latin typeface="Times New Roman" pitchFamily="18" charset="0"/>
              </a:rPr>
              <a:t>Observation</a:t>
            </a:r>
          </a:p>
        </p:txBody>
      </p:sp>
      <p:sp>
        <p:nvSpPr>
          <p:cNvPr id="337932" name="Oval 12"/>
          <p:cNvSpPr>
            <a:spLocks noChangeArrowheads="1"/>
          </p:cNvSpPr>
          <p:nvPr>
            <p:custDataLst>
              <p:tags r:id="rId11"/>
            </p:custDataLst>
          </p:nvPr>
        </p:nvSpPr>
        <p:spPr bwMode="auto">
          <a:xfrm>
            <a:off x="5029200" y="2596356"/>
            <a:ext cx="19812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37933" name="Oval 13"/>
          <p:cNvSpPr>
            <a:spLocks noChangeArrowheads="1"/>
          </p:cNvSpPr>
          <p:nvPr>
            <p:custDataLst>
              <p:tags r:id="rId12"/>
            </p:custDataLst>
          </p:nvPr>
        </p:nvSpPr>
        <p:spPr bwMode="auto">
          <a:xfrm>
            <a:off x="5638800" y="3434556"/>
            <a:ext cx="838200" cy="304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37934" name="Oval 14"/>
          <p:cNvSpPr>
            <a:spLocks noChangeArrowheads="1"/>
          </p:cNvSpPr>
          <p:nvPr>
            <p:custDataLst>
              <p:tags r:id="rId13"/>
            </p:custDataLst>
          </p:nvPr>
        </p:nvSpPr>
        <p:spPr bwMode="auto">
          <a:xfrm>
            <a:off x="5943600" y="4196556"/>
            <a:ext cx="3048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37935" name="Oval 15"/>
          <p:cNvSpPr>
            <a:spLocks noChangeArrowheads="1"/>
          </p:cNvSpPr>
          <p:nvPr>
            <p:custDataLst>
              <p:tags r:id="rId14"/>
            </p:custDataLst>
          </p:nvPr>
        </p:nvSpPr>
        <p:spPr bwMode="auto">
          <a:xfrm>
            <a:off x="5791200" y="4800600"/>
            <a:ext cx="6096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Tree>
    <p:extLst>
      <p:ext uri="{BB962C8B-B14F-4D97-AF65-F5344CB8AC3E}">
        <p14:creationId xmlns:p14="http://schemas.microsoft.com/office/powerpoint/2010/main" val="2939645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02F013B-E335-4D9E-8EB6-673E91E7AF12}"/>
              </a:ext>
            </a:extLst>
          </p:cNvPr>
          <p:cNvSpPr>
            <a:spLocks noGrp="1"/>
          </p:cNvSpPr>
          <p:nvPr>
            <p:ph type="title"/>
            <p:custDataLst>
              <p:tags r:id="rId2"/>
            </p:custDataLst>
          </p:nvPr>
        </p:nvSpPr>
        <p:spPr>
          <a:xfrm>
            <a:off x="838200" y="963877"/>
            <a:ext cx="3494362" cy="4930246"/>
          </a:xfrm>
        </p:spPr>
        <p:txBody>
          <a:bodyPr>
            <a:normAutofit/>
          </a:bodyPr>
          <a:lstStyle/>
          <a:p>
            <a:pPr algn="r"/>
            <a:r>
              <a:rPr lang="en-GB" dirty="0">
                <a:solidFill>
                  <a:schemeClr val="accent1"/>
                </a:solidFill>
              </a:rPr>
              <a:t>What is the solution of the enigma?</a:t>
            </a:r>
            <a:br>
              <a:rPr lang="en-GB" dirty="0">
                <a:solidFill>
                  <a:schemeClr val="accent1"/>
                </a:solidFill>
              </a:rPr>
            </a:br>
            <a:r>
              <a:rPr lang="en-GB" dirty="0">
                <a:solidFill>
                  <a:schemeClr val="accent1"/>
                </a:solidFill>
              </a:rPr>
              <a:t>First phase: discovering truth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C5B57FA2-F861-478E-8C98-F1F60C085DE2}"/>
              </a:ext>
            </a:extLst>
          </p:cNvPr>
          <p:cNvSpPr>
            <a:spLocks noGrp="1"/>
          </p:cNvSpPr>
          <p:nvPr>
            <p:ph idx="1"/>
            <p:custDataLst>
              <p:tags r:id="rId4"/>
            </p:custDataLst>
          </p:nvPr>
        </p:nvSpPr>
        <p:spPr>
          <a:xfrm>
            <a:off x="4976031" y="963877"/>
            <a:ext cx="6377769" cy="4930246"/>
          </a:xfrm>
        </p:spPr>
        <p:txBody>
          <a:bodyPr anchor="ctr">
            <a:normAutofit/>
          </a:bodyPr>
          <a:lstStyle/>
          <a:p>
            <a:r>
              <a:rPr lang="en-GB" sz="2400" dirty="0"/>
              <a:t>The first objective of a qualitative field study is to discover what “a truth” is, but not what The Truth is.</a:t>
            </a:r>
          </a:p>
          <a:p>
            <a:r>
              <a:rPr lang="en-GB" sz="2400" dirty="0"/>
              <a:t>So, one important moment, when you gather information, is the way you ask people what their practices and meanings are. </a:t>
            </a:r>
          </a:p>
          <a:p>
            <a:r>
              <a:rPr lang="en-GB" sz="2400" dirty="0"/>
              <a:t>The quality of your information ensures the truthfulness of your field study.</a:t>
            </a:r>
          </a:p>
          <a:p>
            <a:r>
              <a:rPr lang="en-GB" sz="2400" dirty="0"/>
              <a:t>Truth is then discovered in describing the reality you draw from observation and discussions with “subjects”.</a:t>
            </a:r>
          </a:p>
          <a:p>
            <a:endParaRPr lang="en-GB" sz="2400" dirty="0"/>
          </a:p>
          <a:p>
            <a:endParaRPr lang="en-GB" sz="2400" dirty="0"/>
          </a:p>
        </p:txBody>
      </p:sp>
    </p:spTree>
    <p:extLst>
      <p:ext uri="{BB962C8B-B14F-4D97-AF65-F5344CB8AC3E}">
        <p14:creationId xmlns:p14="http://schemas.microsoft.com/office/powerpoint/2010/main" val="1119767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279CC69-65AF-41E3-A2CD-A458C46EBA96}"/>
              </a:ext>
            </a:extLst>
          </p:cNvPr>
          <p:cNvSpPr>
            <a:spLocks noGrp="1"/>
          </p:cNvSpPr>
          <p:nvPr>
            <p:ph type="title"/>
            <p:custDataLst>
              <p:tags r:id="rId2"/>
            </p:custDataLst>
          </p:nvPr>
        </p:nvSpPr>
        <p:spPr>
          <a:xfrm>
            <a:off x="838200" y="963877"/>
            <a:ext cx="3494362" cy="4930246"/>
          </a:xfrm>
        </p:spPr>
        <p:txBody>
          <a:bodyPr>
            <a:normAutofit/>
          </a:bodyPr>
          <a:lstStyle/>
          <a:p>
            <a:pPr algn="r"/>
            <a:r>
              <a:rPr lang="fr-FR" dirty="0">
                <a:solidFill>
                  <a:schemeClr val="accent1"/>
                </a:solidFill>
              </a:rPr>
              <a:t>Seconde phase: from subjective information to objectivisation of qualitative or quantitative data</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44505159-48D6-4846-A752-130E5E517755}"/>
              </a:ext>
            </a:extLst>
          </p:cNvPr>
          <p:cNvSpPr>
            <a:spLocks noGrp="1"/>
          </p:cNvSpPr>
          <p:nvPr>
            <p:ph idx="1"/>
            <p:custDataLst>
              <p:tags r:id="rId4"/>
            </p:custDataLst>
          </p:nvPr>
        </p:nvSpPr>
        <p:spPr>
          <a:xfrm>
            <a:off x="4976031" y="963877"/>
            <a:ext cx="6377769" cy="4930246"/>
          </a:xfrm>
        </p:spPr>
        <p:txBody>
          <a:bodyPr anchor="ctr">
            <a:normAutofit/>
          </a:bodyPr>
          <a:lstStyle/>
          <a:p>
            <a:r>
              <a:rPr lang="en-GB" sz="1700" dirty="0"/>
              <a:t>Whether a study is qualitative based on interviews or quantitative based on questionnaires, you always get information from an individual. </a:t>
            </a:r>
          </a:p>
          <a:p>
            <a:r>
              <a:rPr lang="en-GB" sz="1700" dirty="0"/>
              <a:t>This “subjective phase” allows us to transform a “concrete subject” into the “descriptive concept” of a “social actor” or concrete daily life into a “system of action”.</a:t>
            </a:r>
          </a:p>
          <a:p>
            <a:r>
              <a:rPr lang="en-GB" sz="1700" dirty="0"/>
              <a:t>A descriptive process means that you can show the link between a reality and a concept. This is induction, as demonstrated by Bronislaw Malinowski in </a:t>
            </a:r>
            <a:r>
              <a:rPr lang="en-GB" sz="1700" i="1" dirty="0"/>
              <a:t>Argonauts of the Western Pacific</a:t>
            </a:r>
            <a:r>
              <a:rPr lang="en-GB" sz="1700" dirty="0"/>
              <a:t> (1922)</a:t>
            </a:r>
          </a:p>
          <a:p>
            <a:r>
              <a:rPr lang="en-GB" sz="1700" dirty="0"/>
              <a:t>This “objectivisation” is based on a process of “abstraction” and is a cognitive mechanism which is included within the description when describing social reality as a set of systems, a social structure, a process of identity building, a meaning of life or a correlation.</a:t>
            </a:r>
          </a:p>
          <a:p>
            <a:r>
              <a:rPr lang="en-GB" sz="1700" dirty="0"/>
              <a:t>“Objectivisation” means that objectivity is impossible in anthropological study because there are many links between the observer and the observed, </a:t>
            </a:r>
            <a:r>
              <a:rPr lang="en-US" sz="1800" dirty="0"/>
              <a:t>and therefore, a degree of emotion and empathy.</a:t>
            </a:r>
            <a:endParaRPr lang="en-GB" sz="1700" dirty="0"/>
          </a:p>
          <a:p>
            <a:pPr marL="0" indent="0">
              <a:buNone/>
            </a:pPr>
            <a:endParaRPr lang="en-GB" sz="1700" dirty="0"/>
          </a:p>
        </p:txBody>
      </p:sp>
    </p:spTree>
    <p:extLst>
      <p:ext uri="{BB962C8B-B14F-4D97-AF65-F5344CB8AC3E}">
        <p14:creationId xmlns:p14="http://schemas.microsoft.com/office/powerpoint/2010/main" val="2867483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3EB5323-1604-4A40-8F81-5E69A18A5D69}"/>
              </a:ext>
            </a:extLst>
          </p:cNvPr>
          <p:cNvSpPr>
            <a:spLocks noGrp="1"/>
          </p:cNvSpPr>
          <p:nvPr>
            <p:ph type="title"/>
            <p:custDataLst>
              <p:tags r:id="rId2"/>
            </p:custDataLst>
          </p:nvPr>
        </p:nvSpPr>
        <p:spPr>
          <a:xfrm>
            <a:off x="838200" y="963877"/>
            <a:ext cx="3494362" cy="4930246"/>
          </a:xfrm>
        </p:spPr>
        <p:txBody>
          <a:bodyPr>
            <a:normAutofit/>
          </a:bodyPr>
          <a:lstStyle/>
          <a:p>
            <a:pPr algn="r"/>
            <a:r>
              <a:rPr lang="fr-FR" dirty="0">
                <a:solidFill>
                  <a:schemeClr val="accent1"/>
                </a:solidFill>
              </a:rPr>
              <a:t>Third phase: abstraction and transposition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3"/>
            </p:custDataLst>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7E7418A8-BD84-4F15-B314-AB8B2944FFBE}"/>
              </a:ext>
            </a:extLst>
          </p:cNvPr>
          <p:cNvSpPr>
            <a:spLocks noGrp="1"/>
          </p:cNvSpPr>
          <p:nvPr>
            <p:ph idx="1"/>
            <p:custDataLst>
              <p:tags r:id="rId4"/>
            </p:custDataLst>
          </p:nvPr>
        </p:nvSpPr>
        <p:spPr>
          <a:xfrm>
            <a:off x="4976031" y="963877"/>
            <a:ext cx="6377769" cy="4930246"/>
          </a:xfrm>
        </p:spPr>
        <p:txBody>
          <a:bodyPr anchor="ctr">
            <a:normAutofit/>
          </a:bodyPr>
          <a:lstStyle/>
          <a:p>
            <a:r>
              <a:rPr lang="en-GB" sz="1500" dirty="0"/>
              <a:t>The content of the abstraction is the fruit of very pragmatic issues, i.e., practice under the practical constraint of the “</a:t>
            </a:r>
            <a:r>
              <a:rPr lang="en-GB" sz="1500" i="1" dirty="0"/>
              <a:t>découpage</a:t>
            </a:r>
            <a:r>
              <a:rPr lang="en-GB" sz="1500" dirty="0"/>
              <a:t>” (cutting out, slicing) of reality.</a:t>
            </a:r>
          </a:p>
          <a:p>
            <a:r>
              <a:rPr lang="en-GB" sz="1500" dirty="0"/>
              <a:t>Abstraction depends both on the scale of observation and on the theoretical framework that allows you to transform concrete information into qualitative or quantitative data.</a:t>
            </a:r>
          </a:p>
          <a:p>
            <a:pPr lvl="1"/>
            <a:r>
              <a:rPr lang="en-GB" sz="1500" dirty="0"/>
              <a:t>“Social actor” is one of the socio-anthropological concrete concepts of the word “individual”.</a:t>
            </a:r>
          </a:p>
          <a:p>
            <a:r>
              <a:rPr lang="en-GB" sz="1500" dirty="0"/>
              <a:t>Thanks to the first transformation/abstraction of an individual into a social actor, it is possible to read the social reality as a system of action, as a system of concrete interactions based on power relationships organised around an “area of uncertainty” all along an itinerary process of decision-making working under material, social, and imagination constraints.</a:t>
            </a:r>
          </a:p>
          <a:p>
            <a:r>
              <a:rPr lang="en-GB" sz="1500" dirty="0"/>
              <a:t>And so, it is possible to transpose these “descriptive concepts” of social actors, system of action, and so on from one field to the world of organisations, to the world of small farmers in Congo, and then to that of families and consumption in the modern world in France, the US, China, Brazil, Denmark, and so on…</a:t>
            </a:r>
          </a:p>
          <a:p>
            <a:endParaRPr lang="en-GB" sz="1500" dirty="0"/>
          </a:p>
          <a:p>
            <a:endParaRPr lang="en-GB" sz="1500" dirty="0"/>
          </a:p>
        </p:txBody>
      </p:sp>
    </p:spTree>
    <p:extLst>
      <p:ext uri="{BB962C8B-B14F-4D97-AF65-F5344CB8AC3E}">
        <p14:creationId xmlns:p14="http://schemas.microsoft.com/office/powerpoint/2010/main" val="1508414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1BA224A-521C-48DB-9A9A-E2857487EF61}"/>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Where does a concept come from?</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8A1C860C-8431-4FE5-9691-CC36536F64FD}"/>
              </a:ext>
            </a:extLst>
          </p:cNvPr>
          <p:cNvSpPr>
            <a:spLocks noGrp="1"/>
          </p:cNvSpPr>
          <p:nvPr>
            <p:ph idx="1"/>
          </p:nvPr>
        </p:nvSpPr>
        <p:spPr>
          <a:xfrm>
            <a:off x="4976031" y="963877"/>
            <a:ext cx="6377769" cy="4930246"/>
          </a:xfrm>
        </p:spPr>
        <p:txBody>
          <a:bodyPr anchor="ctr">
            <a:normAutofit/>
          </a:bodyPr>
          <a:lstStyle/>
          <a:p>
            <a:r>
              <a:rPr lang="en-GB" sz="2000" dirty="0"/>
              <a:t>Most often, concepts are so abstract that it is impossible to understand how to link them with our research.</a:t>
            </a:r>
          </a:p>
          <a:p>
            <a:r>
              <a:rPr lang="en-GB" sz="2000" dirty="0"/>
              <a:t>That is the problem that I had with the abstract concept of a “lineage mode of production”.</a:t>
            </a:r>
          </a:p>
          <a:p>
            <a:r>
              <a:rPr lang="en-GB" sz="2000" dirty="0"/>
              <a:t>I needed to understand the whole chain of concrete concepts between the daily life of the village, the descriptive concept of the system of social actors, and the abstract concept of the lineage mode of production.</a:t>
            </a:r>
          </a:p>
          <a:p>
            <a:r>
              <a:rPr lang="en-GB" sz="2000" dirty="0"/>
              <a:t>This concept does not refer to the situation, but rather to the uncertain “interplay” of the social actors. It refers to the concept of domination as a principal explanation in which there is no interplay. This concept comes from the macroscale of observation, and so it does not fit with my observation, even if it is an interesting concept.</a:t>
            </a:r>
          </a:p>
        </p:txBody>
      </p:sp>
    </p:spTree>
    <p:extLst>
      <p:ext uri="{BB962C8B-B14F-4D97-AF65-F5344CB8AC3E}">
        <p14:creationId xmlns:p14="http://schemas.microsoft.com/office/powerpoint/2010/main" val="2896494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4C3103B-AE2E-41DA-8805-65F1A948F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E3BC0C31-69A7-4200-9AFE-927230E1E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8E3C99E-FCB2-4BD0-80E3-04452D760CC3}"/>
              </a:ext>
            </a:extLst>
          </p:cNvPr>
          <p:cNvSpPr>
            <a:spLocks noGrp="1"/>
          </p:cNvSpPr>
          <p:nvPr>
            <p:ph type="title"/>
            <p:custDataLst>
              <p:tags r:id="rId3"/>
            </p:custDataLst>
          </p:nvPr>
        </p:nvSpPr>
        <p:spPr>
          <a:xfrm>
            <a:off x="1158240" y="4894262"/>
            <a:ext cx="10307952" cy="1325563"/>
          </a:xfrm>
        </p:spPr>
        <p:txBody>
          <a:bodyPr>
            <a:normAutofit/>
          </a:bodyPr>
          <a:lstStyle/>
          <a:p>
            <a:r>
              <a:rPr lang="fr-FR" dirty="0"/>
              <a:t>Opening</a:t>
            </a:r>
          </a:p>
        </p:txBody>
      </p:sp>
      <p:sp>
        <p:nvSpPr>
          <p:cNvPr id="3" name="Espace réservé du contenu 2">
            <a:extLst>
              <a:ext uri="{FF2B5EF4-FFF2-40B4-BE49-F238E27FC236}">
                <a16:creationId xmlns:a16="http://schemas.microsoft.com/office/drawing/2014/main" id="{5093A9BB-4270-4491-BFFC-776FA62FFCCC}"/>
              </a:ext>
            </a:extLst>
          </p:cNvPr>
          <p:cNvSpPr>
            <a:spLocks noGrp="1"/>
          </p:cNvSpPr>
          <p:nvPr>
            <p:ph idx="1"/>
            <p:custDataLst>
              <p:tags r:id="rId4"/>
            </p:custDataLst>
          </p:nvPr>
        </p:nvSpPr>
        <p:spPr>
          <a:xfrm>
            <a:off x="1158240" y="133355"/>
            <a:ext cx="6487142" cy="3949912"/>
          </a:xfrm>
        </p:spPr>
        <p:txBody>
          <a:bodyPr anchor="ctr">
            <a:normAutofit fontScale="92500" lnSpcReduction="20000"/>
          </a:bodyPr>
          <a:lstStyle/>
          <a:p>
            <a:r>
              <a:rPr lang="en-GB" sz="2000" dirty="0"/>
              <a:t>One main point is the constraints of “</a:t>
            </a:r>
            <a:r>
              <a:rPr lang="en-GB" sz="2000" i="1" dirty="0"/>
              <a:t>découpage</a:t>
            </a:r>
            <a:r>
              <a:rPr lang="en-GB" sz="2000" dirty="0"/>
              <a:t>” (taking slices or </a:t>
            </a:r>
            <a:r>
              <a:rPr lang="en-US" sz="2000" dirty="0"/>
              <a:t>an analytical cut in reality), which leads to the disruptive conclusion that </a:t>
            </a:r>
            <a:r>
              <a:rPr lang="en-GB" sz="2000" dirty="0"/>
              <a:t>there is no overall theory but only “limited generalisations”.</a:t>
            </a:r>
          </a:p>
          <a:p>
            <a:r>
              <a:rPr lang="en-GB" sz="2000" b="1" dirty="0"/>
              <a:t>There are only theories fitting with the scale of observation on the basis of which the data have been gathered.</a:t>
            </a:r>
          </a:p>
          <a:p>
            <a:r>
              <a:rPr lang="en-GB" sz="2000" dirty="0"/>
              <a:t>It is, of course, possible to utilise some patterns of interpretation from other scales of observation to clarify our data, but not in a chain of causality because </a:t>
            </a:r>
            <a:r>
              <a:rPr lang="en-GB" sz="2000" b="1" dirty="0"/>
              <a:t>the process of information is discontinuous.</a:t>
            </a:r>
          </a:p>
          <a:p>
            <a:r>
              <a:rPr lang="en-GB" sz="2000" b="1" dirty="0"/>
              <a:t>It is an inclusive epistemology but not a merging method</a:t>
            </a:r>
            <a:r>
              <a:rPr lang="en-GB" sz="2000" dirty="0"/>
              <a:t>. Each theory has its own relevance, which depends on its scale of observation.</a:t>
            </a:r>
          </a:p>
          <a:p>
            <a:r>
              <a:rPr lang="en-GB" sz="2000" b="1" dirty="0"/>
              <a:t>And so, one solution to our enigma is to search at what scale of observation each concept has been produced to find how it fits with our description.</a:t>
            </a:r>
          </a:p>
        </p:txBody>
      </p:sp>
      <p:cxnSp>
        <p:nvCxnSpPr>
          <p:cNvPr id="12" name="Straight Connector 11">
            <a:extLst>
              <a:ext uri="{FF2B5EF4-FFF2-40B4-BE49-F238E27FC236}">
                <a16:creationId xmlns:a16="http://schemas.microsoft.com/office/drawing/2014/main" id="{45B5AFC7-2F07-4F7B-9151-E45D7548D8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custDataLst>
              <p:tags r:id="rId5"/>
            </p:custDataLst>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CB1340FC-C4E2-4CD5-9BCA-7A022E8B4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a:off x="8134348" y="99996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28253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5"/>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5"/>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4"/>
</p:tagLst>
</file>

<file path=ppt/tags/tag90.xml><?xml version="1.0" encoding="utf-8"?>
<p:tagLst xmlns:a="http://schemas.openxmlformats.org/drawingml/2006/main" xmlns:r="http://schemas.openxmlformats.org/officeDocument/2006/relationships" xmlns:p="http://schemas.openxmlformats.org/presentationml/2006/main">
  <p:tag name="NUM" val="5"/>
</p:tagLst>
</file>

<file path=ppt/tags/tag91.xml><?xml version="1.0" encoding="utf-8"?>
<p:tagLst xmlns:a="http://schemas.openxmlformats.org/drawingml/2006/main" xmlns:r="http://schemas.openxmlformats.org/officeDocument/2006/relationships" xmlns:p="http://schemas.openxmlformats.org/presentationml/2006/main">
  <p:tag name="NUM" val="6"/>
</p:tagLst>
</file>

<file path=ppt/tags/tag92.xml><?xml version="1.0" encoding="utf-8"?>
<p:tagLst xmlns:a="http://schemas.openxmlformats.org/drawingml/2006/main" xmlns:r="http://schemas.openxmlformats.org/officeDocument/2006/relationships" xmlns:p="http://schemas.openxmlformats.org/presentationml/2006/main">
  <p:tag name="NUM" val="7"/>
</p:tagLst>
</file>

<file path=ppt/tags/tag93.xml><?xml version="1.0" encoding="utf-8"?>
<p:tagLst xmlns:a="http://schemas.openxmlformats.org/drawingml/2006/main" xmlns:r="http://schemas.openxmlformats.org/officeDocument/2006/relationships" xmlns:p="http://schemas.openxmlformats.org/presentationml/2006/main">
  <p:tag name="NUM" val="8"/>
</p:tagLst>
</file>

<file path=ppt/tags/tag94.xml><?xml version="1.0" encoding="utf-8"?>
<p:tagLst xmlns:a="http://schemas.openxmlformats.org/drawingml/2006/main" xmlns:r="http://schemas.openxmlformats.org/officeDocument/2006/relationships" xmlns:p="http://schemas.openxmlformats.org/presentationml/2006/main">
  <p:tag name="NUM" val="9"/>
</p:tagLst>
</file>

<file path=ppt/tags/tag95.xml><?xml version="1.0" encoding="utf-8"?>
<p:tagLst xmlns:a="http://schemas.openxmlformats.org/drawingml/2006/main" xmlns:r="http://schemas.openxmlformats.org/officeDocument/2006/relationships" xmlns:p="http://schemas.openxmlformats.org/presentationml/2006/main">
  <p:tag name="NUM" val="10"/>
</p:tagLst>
</file>

<file path=ppt/tags/tag96.xml><?xml version="1.0" encoding="utf-8"?>
<p:tagLst xmlns:a="http://schemas.openxmlformats.org/drawingml/2006/main" xmlns:r="http://schemas.openxmlformats.org/officeDocument/2006/relationships" xmlns:p="http://schemas.openxmlformats.org/presentationml/2006/main">
  <p:tag name="NUM" val="11"/>
</p:tagLst>
</file>

<file path=ppt/tags/tag97.xml><?xml version="1.0" encoding="utf-8"?>
<p:tagLst xmlns:a="http://schemas.openxmlformats.org/drawingml/2006/main" xmlns:r="http://schemas.openxmlformats.org/officeDocument/2006/relationships" xmlns:p="http://schemas.openxmlformats.org/presentationml/2006/main">
  <p:tag name="NUM" val="12"/>
</p:tagLst>
</file>

<file path=ppt/tags/tag98.xml><?xml version="1.0" encoding="utf-8"?>
<p:tagLst xmlns:a="http://schemas.openxmlformats.org/drawingml/2006/main" xmlns:r="http://schemas.openxmlformats.org/officeDocument/2006/relationships" xmlns:p="http://schemas.openxmlformats.org/presentationml/2006/main">
  <p:tag name="NUM" val="13"/>
</p:tagLst>
</file>

<file path=ppt/tags/tag99.xml><?xml version="1.0" encoding="utf-8"?>
<p:tagLst xmlns:a="http://schemas.openxmlformats.org/drawingml/2006/main" xmlns:r="http://schemas.openxmlformats.org/officeDocument/2006/relationships" xmlns:p="http://schemas.openxmlformats.org/presentationml/2006/main">
  <p:tag name="NUM" val="14"/>
</p:tagLst>
</file>

<file path=ppt/tags/tag100.xml><?xml version="1.0" encoding="utf-8"?>
<p:tagLst xmlns:a="http://schemas.openxmlformats.org/drawingml/2006/main" xmlns:r="http://schemas.openxmlformats.org/officeDocument/2006/relationships" xmlns:p="http://schemas.openxmlformats.org/presentationml/2006/main">
  <p:tag name="NUM" val="15"/>
</p:tagLst>
</file>

<file path=ppt/tags/tag101.xml><?xml version="1.0" encoding="utf-8"?>
<p:tagLst xmlns:a="http://schemas.openxmlformats.org/drawingml/2006/main" xmlns:r="http://schemas.openxmlformats.org/officeDocument/2006/relationships" xmlns:p="http://schemas.openxmlformats.org/presentationml/2006/main">
  <p:tag name="NUM" val="16"/>
</p:tagLst>
</file>

<file path=ppt/tags/tag102.xml><?xml version="1.0" encoding="utf-8"?>
<p:tagLst xmlns:a="http://schemas.openxmlformats.org/drawingml/2006/main" xmlns:r="http://schemas.openxmlformats.org/officeDocument/2006/relationships" xmlns:p="http://schemas.openxmlformats.org/presentationml/2006/main">
  <p:tag name="NUM" val="17"/>
</p:tagLst>
</file>

<file path=ppt/tags/tag103.xml><?xml version="1.0" encoding="utf-8"?>
<p:tagLst xmlns:a="http://schemas.openxmlformats.org/drawingml/2006/main" xmlns:r="http://schemas.openxmlformats.org/officeDocument/2006/relationships" xmlns:p="http://schemas.openxmlformats.org/presentationml/2006/main">
  <p:tag name="NUM" val="18"/>
</p:tagLst>
</file>

<file path=ppt/tags/tag104.xml><?xml version="1.0" encoding="utf-8"?>
<p:tagLst xmlns:a="http://schemas.openxmlformats.org/drawingml/2006/main" xmlns:r="http://schemas.openxmlformats.org/officeDocument/2006/relationships" xmlns:p="http://schemas.openxmlformats.org/presentationml/2006/main">
  <p:tag name="NUM" val="19"/>
</p:tagLst>
</file>

<file path=ppt/tags/tag105.xml><?xml version="1.0" encoding="utf-8"?>
<p:tagLst xmlns:a="http://schemas.openxmlformats.org/drawingml/2006/main" xmlns:r="http://schemas.openxmlformats.org/officeDocument/2006/relationships" xmlns:p="http://schemas.openxmlformats.org/presentationml/2006/main">
  <p:tag name="NUM" val="20"/>
</p:tagLst>
</file>

<file path=ppt/tags/tag106.xml><?xml version="1.0" encoding="utf-8"?>
<p:tagLst xmlns:a="http://schemas.openxmlformats.org/drawingml/2006/main" xmlns:r="http://schemas.openxmlformats.org/officeDocument/2006/relationships" xmlns:p="http://schemas.openxmlformats.org/presentationml/2006/main">
  <p:tag name="NUM" val="21"/>
</p:tagLst>
</file>

<file path=ppt/tags/tag107.xml><?xml version="1.0" encoding="utf-8"?>
<p:tagLst xmlns:a="http://schemas.openxmlformats.org/drawingml/2006/main" xmlns:r="http://schemas.openxmlformats.org/officeDocument/2006/relationships" xmlns:p="http://schemas.openxmlformats.org/presentationml/2006/main">
  <p:tag name="NUM" val="22"/>
</p:tagLst>
</file>

<file path=ppt/tags/tag108.xml><?xml version="1.0" encoding="utf-8"?>
<p:tagLst xmlns:a="http://schemas.openxmlformats.org/drawingml/2006/main" xmlns:r="http://schemas.openxmlformats.org/officeDocument/2006/relationships" xmlns:p="http://schemas.openxmlformats.org/presentationml/2006/main">
  <p:tag name="NUM" val="23"/>
</p:tagLst>
</file>

<file path=ppt/tags/tag109.xml><?xml version="1.0" encoding="utf-8"?>
<p:tagLst xmlns:a="http://schemas.openxmlformats.org/drawingml/2006/main" xmlns:r="http://schemas.openxmlformats.org/officeDocument/2006/relationships" xmlns:p="http://schemas.openxmlformats.org/presentationml/2006/main">
  <p:tag name="NUM" val="24"/>
</p:tagLst>
</file>

<file path=ppt/tags/tag110.xml><?xml version="1.0" encoding="utf-8"?>
<p:tagLst xmlns:a="http://schemas.openxmlformats.org/drawingml/2006/main" xmlns:r="http://schemas.openxmlformats.org/officeDocument/2006/relationships" xmlns:p="http://schemas.openxmlformats.org/presentationml/2006/main">
  <p:tag name="NUM" val="25"/>
</p:tagLst>
</file>

<file path=ppt/tags/tag111.xml><?xml version="1.0" encoding="utf-8"?>
<p:tagLst xmlns:a="http://schemas.openxmlformats.org/drawingml/2006/main" xmlns:r="http://schemas.openxmlformats.org/officeDocument/2006/relationships" xmlns:p="http://schemas.openxmlformats.org/presentationml/2006/main">
  <p:tag name="NUM" val="26"/>
</p:tagLst>
</file>

<file path=ppt/tags/tag112.xml><?xml version="1.0" encoding="utf-8"?>
<p:tagLst xmlns:a="http://schemas.openxmlformats.org/drawingml/2006/main" xmlns:r="http://schemas.openxmlformats.org/officeDocument/2006/relationships" xmlns:p="http://schemas.openxmlformats.org/presentationml/2006/main">
  <p:tag name="NUM" val="27"/>
</p:tagLst>
</file>

<file path=ppt/tags/tag113.xml><?xml version="1.0" encoding="utf-8"?>
<p:tagLst xmlns:a="http://schemas.openxmlformats.org/drawingml/2006/main" xmlns:r="http://schemas.openxmlformats.org/officeDocument/2006/relationships" xmlns:p="http://schemas.openxmlformats.org/presentationml/2006/main">
  <p:tag name="NUM" val="28"/>
</p:tagLst>
</file>

<file path=ppt/tags/tag114.xml><?xml version="1.0" encoding="utf-8"?>
<p:tagLst xmlns:a="http://schemas.openxmlformats.org/drawingml/2006/main" xmlns:r="http://schemas.openxmlformats.org/officeDocument/2006/relationships" xmlns:p="http://schemas.openxmlformats.org/presentationml/2006/main">
  <p:tag name="NUM" val="29"/>
</p:tagLst>
</file>

<file path=ppt/tags/tag115.xml><?xml version="1.0" encoding="utf-8"?>
<p:tagLst xmlns:a="http://schemas.openxmlformats.org/drawingml/2006/main" xmlns:r="http://schemas.openxmlformats.org/officeDocument/2006/relationships" xmlns:p="http://schemas.openxmlformats.org/presentationml/2006/main">
  <p:tag name="NUM" val="30"/>
</p:tagLst>
</file>

<file path=ppt/tags/tag116.xml><?xml version="1.0" encoding="utf-8"?>
<p:tagLst xmlns:a="http://schemas.openxmlformats.org/drawingml/2006/main" xmlns:r="http://schemas.openxmlformats.org/officeDocument/2006/relationships" xmlns:p="http://schemas.openxmlformats.org/presentationml/2006/main">
  <p:tag name="NUM" val="31"/>
</p:tagLst>
</file>

<file path=ppt/tags/tag117.xml><?xml version="1.0" encoding="utf-8"?>
<p:tagLst xmlns:a="http://schemas.openxmlformats.org/drawingml/2006/main" xmlns:r="http://schemas.openxmlformats.org/officeDocument/2006/relationships" xmlns:p="http://schemas.openxmlformats.org/presentationml/2006/main">
  <p:tag name="NUM" val="32"/>
</p:tagLst>
</file>

<file path=ppt/tags/tag118.xml><?xml version="1.0" encoding="utf-8"?>
<p:tagLst xmlns:a="http://schemas.openxmlformats.org/drawingml/2006/main" xmlns:r="http://schemas.openxmlformats.org/officeDocument/2006/relationships" xmlns:p="http://schemas.openxmlformats.org/presentationml/2006/main">
  <p:tag name="NUM" val="33"/>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4"/>
</p:tagLst>
</file>

<file path=ppt/tags/tag123.xml><?xml version="1.0" encoding="utf-8"?>
<p:tagLst xmlns:a="http://schemas.openxmlformats.org/drawingml/2006/main" xmlns:r="http://schemas.openxmlformats.org/officeDocument/2006/relationships" xmlns:p="http://schemas.openxmlformats.org/presentationml/2006/main">
  <p:tag name="NUM" val="5"/>
</p:tagLst>
</file>

<file path=ppt/tags/tag124.xml><?xml version="1.0" encoding="utf-8"?>
<p:tagLst xmlns:a="http://schemas.openxmlformats.org/drawingml/2006/main" xmlns:r="http://schemas.openxmlformats.org/officeDocument/2006/relationships" xmlns:p="http://schemas.openxmlformats.org/presentationml/2006/main">
  <p:tag name="NUM" val="6"/>
</p:tagLst>
</file>

<file path=ppt/tags/tag125.xml><?xml version="1.0" encoding="utf-8"?>
<p:tagLst xmlns:a="http://schemas.openxmlformats.org/drawingml/2006/main" xmlns:r="http://schemas.openxmlformats.org/officeDocument/2006/relationships" xmlns:p="http://schemas.openxmlformats.org/presentationml/2006/main">
  <p:tag name="NUM" val="7"/>
</p:tagLst>
</file>

<file path=ppt/tags/tag126.xml><?xml version="1.0" encoding="utf-8"?>
<p:tagLst xmlns:a="http://schemas.openxmlformats.org/drawingml/2006/main" xmlns:r="http://schemas.openxmlformats.org/officeDocument/2006/relationships" xmlns:p="http://schemas.openxmlformats.org/presentationml/2006/main">
  <p:tag name="NUM" val="8"/>
</p:tagLst>
</file>

<file path=ppt/tags/tag127.xml><?xml version="1.0" encoding="utf-8"?>
<p:tagLst xmlns:a="http://schemas.openxmlformats.org/drawingml/2006/main" xmlns:r="http://schemas.openxmlformats.org/officeDocument/2006/relationships" xmlns:p="http://schemas.openxmlformats.org/presentationml/2006/main">
  <p:tag name="NUM" val="9"/>
</p:tagLst>
</file>

<file path=ppt/tags/tag128.xml><?xml version="1.0" encoding="utf-8"?>
<p:tagLst xmlns:a="http://schemas.openxmlformats.org/drawingml/2006/main" xmlns:r="http://schemas.openxmlformats.org/officeDocument/2006/relationships" xmlns:p="http://schemas.openxmlformats.org/presentationml/2006/main">
  <p:tag name="NUM" val="10"/>
</p:tagLst>
</file>

<file path=ppt/tags/tag129.xml><?xml version="1.0" encoding="utf-8"?>
<p:tagLst xmlns:a="http://schemas.openxmlformats.org/drawingml/2006/main" xmlns:r="http://schemas.openxmlformats.org/officeDocument/2006/relationships" xmlns:p="http://schemas.openxmlformats.org/presentationml/2006/main">
  <p:tag name="NUM" val="11"/>
</p:tagLst>
</file>

<file path=ppt/tags/tag130.xml><?xml version="1.0" encoding="utf-8"?>
<p:tagLst xmlns:a="http://schemas.openxmlformats.org/drawingml/2006/main" xmlns:r="http://schemas.openxmlformats.org/officeDocument/2006/relationships" xmlns:p="http://schemas.openxmlformats.org/presentationml/2006/main">
  <p:tag name="NUM" val="12"/>
</p:tagLst>
</file>

<file path=ppt/tags/tag131.xml><?xml version="1.0" encoding="utf-8"?>
<p:tagLst xmlns:a="http://schemas.openxmlformats.org/drawingml/2006/main" xmlns:r="http://schemas.openxmlformats.org/officeDocument/2006/relationships" xmlns:p="http://schemas.openxmlformats.org/presentationml/2006/main">
  <p:tag name="NUM" val="13"/>
</p:tagLst>
</file>

<file path=ppt/tags/tag132.xml><?xml version="1.0" encoding="utf-8"?>
<p:tagLst xmlns:a="http://schemas.openxmlformats.org/drawingml/2006/main" xmlns:r="http://schemas.openxmlformats.org/officeDocument/2006/relationships" xmlns:p="http://schemas.openxmlformats.org/presentationml/2006/main">
  <p:tag name="NUM" val="14"/>
</p:tagLst>
</file>

<file path=ppt/tags/tag133.xml><?xml version="1.0" encoding="utf-8"?>
<p:tagLst xmlns:a="http://schemas.openxmlformats.org/drawingml/2006/main" xmlns:r="http://schemas.openxmlformats.org/officeDocument/2006/relationships" xmlns:p="http://schemas.openxmlformats.org/presentationml/2006/main">
  <p:tag name="NUM" val="15"/>
</p:tagLst>
</file>

<file path=ppt/tags/tag134.xml><?xml version="1.0" encoding="utf-8"?>
<p:tagLst xmlns:a="http://schemas.openxmlformats.org/drawingml/2006/main" xmlns:r="http://schemas.openxmlformats.org/officeDocument/2006/relationships" xmlns:p="http://schemas.openxmlformats.org/presentationml/2006/main">
  <p:tag name="NUM" val="16"/>
</p:tagLst>
</file>

<file path=ppt/tags/tag135.xml><?xml version="1.0" encoding="utf-8"?>
<p:tagLst xmlns:a="http://schemas.openxmlformats.org/drawingml/2006/main" xmlns:r="http://schemas.openxmlformats.org/officeDocument/2006/relationships" xmlns:p="http://schemas.openxmlformats.org/presentationml/2006/main">
  <p:tag name="NUM" val="17"/>
</p:tagLst>
</file>

<file path=ppt/tags/tag136.xml><?xml version="1.0" encoding="utf-8"?>
<p:tagLst xmlns:a="http://schemas.openxmlformats.org/drawingml/2006/main" xmlns:r="http://schemas.openxmlformats.org/officeDocument/2006/relationships" xmlns:p="http://schemas.openxmlformats.org/presentationml/2006/main">
  <p:tag name="NUM" val="18"/>
</p:tagLst>
</file>

<file path=ppt/tags/tag137.xml><?xml version="1.0" encoding="utf-8"?>
<p:tagLst xmlns:a="http://schemas.openxmlformats.org/drawingml/2006/main" xmlns:r="http://schemas.openxmlformats.org/officeDocument/2006/relationships" xmlns:p="http://schemas.openxmlformats.org/presentationml/2006/main">
  <p:tag name="NUM" val="19"/>
</p:tagLst>
</file>

<file path=ppt/tags/tag138.xml><?xml version="1.0" encoding="utf-8"?>
<p:tagLst xmlns:a="http://schemas.openxmlformats.org/drawingml/2006/main" xmlns:r="http://schemas.openxmlformats.org/officeDocument/2006/relationships" xmlns:p="http://schemas.openxmlformats.org/presentationml/2006/main">
  <p:tag name="NUM" val="20"/>
</p:tagLst>
</file>

<file path=ppt/tags/tag139.xml><?xml version="1.0" encoding="utf-8"?>
<p:tagLst xmlns:a="http://schemas.openxmlformats.org/drawingml/2006/main" xmlns:r="http://schemas.openxmlformats.org/officeDocument/2006/relationships" xmlns:p="http://schemas.openxmlformats.org/presentationml/2006/main">
  <p:tag name="NUM" val="21"/>
</p:tagLst>
</file>

<file path=ppt/tags/tag140.xml><?xml version="1.0" encoding="utf-8"?>
<p:tagLst xmlns:a="http://schemas.openxmlformats.org/drawingml/2006/main" xmlns:r="http://schemas.openxmlformats.org/officeDocument/2006/relationships" xmlns:p="http://schemas.openxmlformats.org/presentationml/2006/main">
  <p:tag name="NUM" val="22"/>
</p:tagLst>
</file>

<file path=ppt/tags/tag141.xml><?xml version="1.0" encoding="utf-8"?>
<p:tagLst xmlns:a="http://schemas.openxmlformats.org/drawingml/2006/main" xmlns:r="http://schemas.openxmlformats.org/officeDocument/2006/relationships" xmlns:p="http://schemas.openxmlformats.org/presentationml/2006/main">
  <p:tag name="NUM" val="23"/>
</p:tagLst>
</file>

<file path=ppt/tags/tag142.xml><?xml version="1.0" encoding="utf-8"?>
<p:tagLst xmlns:a="http://schemas.openxmlformats.org/drawingml/2006/main" xmlns:r="http://schemas.openxmlformats.org/officeDocument/2006/relationships" xmlns:p="http://schemas.openxmlformats.org/presentationml/2006/main">
  <p:tag name="NUM" val="24"/>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3"/>
</p:tagLst>
</file>

<file path=ppt/tags/tag146.xml><?xml version="1.0" encoding="utf-8"?>
<p:tagLst xmlns:a="http://schemas.openxmlformats.org/drawingml/2006/main" xmlns:r="http://schemas.openxmlformats.org/officeDocument/2006/relationships" xmlns:p="http://schemas.openxmlformats.org/presentationml/2006/main">
  <p:tag name="NUM" val="4"/>
</p:tagLst>
</file>

<file path=ppt/tags/tag147.xml><?xml version="1.0" encoding="utf-8"?>
<p:tagLst xmlns:a="http://schemas.openxmlformats.org/drawingml/2006/main" xmlns:r="http://schemas.openxmlformats.org/officeDocument/2006/relationships" xmlns:p="http://schemas.openxmlformats.org/presentationml/2006/main">
  <p:tag name="NUM" val="5"/>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4"/>
</p:tagLst>
</file>

<file path=ppt/tags/tag152.xml><?xml version="1.0" encoding="utf-8"?>
<p:tagLst xmlns:a="http://schemas.openxmlformats.org/drawingml/2006/main" xmlns:r="http://schemas.openxmlformats.org/officeDocument/2006/relationships" xmlns:p="http://schemas.openxmlformats.org/presentationml/2006/main">
  <p:tag name="NUM" val="1"/>
</p:tagLst>
</file>

<file path=ppt/tags/tag153.xml><?xml version="1.0" encoding="utf-8"?>
<p:tagLst xmlns:a="http://schemas.openxmlformats.org/drawingml/2006/main" xmlns:r="http://schemas.openxmlformats.org/officeDocument/2006/relationships" xmlns:p="http://schemas.openxmlformats.org/presentationml/2006/main">
  <p:tag name="NUM" val="2"/>
</p:tagLst>
</file>

<file path=ppt/tags/tag154.xml><?xml version="1.0" encoding="utf-8"?>
<p:tagLst xmlns:a="http://schemas.openxmlformats.org/drawingml/2006/main" xmlns:r="http://schemas.openxmlformats.org/officeDocument/2006/relationships" xmlns:p="http://schemas.openxmlformats.org/presentationml/2006/main">
  <p:tag name="NUM" val="3"/>
</p:tagLst>
</file>

<file path=ppt/tags/tag155.xml><?xml version="1.0" encoding="utf-8"?>
<p:tagLst xmlns:a="http://schemas.openxmlformats.org/drawingml/2006/main" xmlns:r="http://schemas.openxmlformats.org/officeDocument/2006/relationships" xmlns:p="http://schemas.openxmlformats.org/presentationml/2006/main">
  <p:tag name="NUM" val="4"/>
</p:tagLst>
</file>

<file path=ppt/tags/tag156.xml><?xml version="1.0" encoding="utf-8"?>
<p:tagLst xmlns:a="http://schemas.openxmlformats.org/drawingml/2006/main" xmlns:r="http://schemas.openxmlformats.org/officeDocument/2006/relationships" xmlns:p="http://schemas.openxmlformats.org/presentationml/2006/main">
  <p:tag name="NUM" val="1"/>
</p:tagLst>
</file>

<file path=ppt/tags/tag157.xml><?xml version="1.0" encoding="utf-8"?>
<p:tagLst xmlns:a="http://schemas.openxmlformats.org/drawingml/2006/main" xmlns:r="http://schemas.openxmlformats.org/officeDocument/2006/relationships" xmlns:p="http://schemas.openxmlformats.org/presentationml/2006/main">
  <p:tag name="NUM" val="2"/>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4"/>
</p:tagLst>
</file>

<file path=ppt/tags/tag160.xml><?xml version="1.0" encoding="utf-8"?>
<p:tagLst xmlns:a="http://schemas.openxmlformats.org/drawingml/2006/main" xmlns:r="http://schemas.openxmlformats.org/officeDocument/2006/relationships" xmlns:p="http://schemas.openxmlformats.org/presentationml/2006/main">
  <p:tag name="NUM" val="5"/>
</p:tagLst>
</file>

<file path=ppt/tags/tag161.xml><?xml version="1.0" encoding="utf-8"?>
<p:tagLst xmlns:a="http://schemas.openxmlformats.org/drawingml/2006/main" xmlns:r="http://schemas.openxmlformats.org/officeDocument/2006/relationships" xmlns:p="http://schemas.openxmlformats.org/presentationml/2006/main">
  <p:tag name="NUM" val="6"/>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ags/tag163.xml><?xml version="1.0" encoding="utf-8"?>
<p:tagLst xmlns:a="http://schemas.openxmlformats.org/drawingml/2006/main" xmlns:r="http://schemas.openxmlformats.org/officeDocument/2006/relationships" xmlns:p="http://schemas.openxmlformats.org/presentationml/2006/main">
  <p:tag name="NUM" val="3"/>
</p:tagLst>
</file>

<file path=ppt/tags/tag164.xml><?xml version="1.0" encoding="utf-8"?>
<p:tagLst xmlns:a="http://schemas.openxmlformats.org/drawingml/2006/main" xmlns:r="http://schemas.openxmlformats.org/officeDocument/2006/relationships" xmlns:p="http://schemas.openxmlformats.org/presentationml/2006/main">
  <p:tag name="NUM" val="4"/>
</p:tagLst>
</file>

<file path=ppt/tags/tag165.xml><?xml version="1.0" encoding="utf-8"?>
<p:tagLst xmlns:a="http://schemas.openxmlformats.org/drawingml/2006/main" xmlns:r="http://schemas.openxmlformats.org/officeDocument/2006/relationships" xmlns:p="http://schemas.openxmlformats.org/presentationml/2006/main">
  <p:tag name="NUM" val="5"/>
</p:tagLst>
</file>

<file path=ppt/tags/tag166.xml><?xml version="1.0" encoding="utf-8"?>
<p:tagLst xmlns:a="http://schemas.openxmlformats.org/drawingml/2006/main" xmlns:r="http://schemas.openxmlformats.org/officeDocument/2006/relationships" xmlns:p="http://schemas.openxmlformats.org/presentationml/2006/main">
  <p:tag name="NUM" val="6"/>
</p:tagLst>
</file>

<file path=ppt/tags/tag167.xml><?xml version="1.0" encoding="utf-8"?>
<p:tagLst xmlns:a="http://schemas.openxmlformats.org/drawingml/2006/main" xmlns:r="http://schemas.openxmlformats.org/officeDocument/2006/relationships" xmlns:p="http://schemas.openxmlformats.org/presentationml/2006/main">
  <p:tag name="NUM" val="7"/>
</p:tagLst>
</file>

<file path=ppt/tags/tag168.xml><?xml version="1.0" encoding="utf-8"?>
<p:tagLst xmlns:a="http://schemas.openxmlformats.org/drawingml/2006/main" xmlns:r="http://schemas.openxmlformats.org/officeDocument/2006/relationships" xmlns:p="http://schemas.openxmlformats.org/presentationml/2006/main">
  <p:tag name="NUM" val="8"/>
</p:tagLst>
</file>

<file path=ppt/tags/tag169.xml><?xml version="1.0" encoding="utf-8"?>
<p:tagLst xmlns:a="http://schemas.openxmlformats.org/drawingml/2006/main" xmlns:r="http://schemas.openxmlformats.org/officeDocument/2006/relationships" xmlns:p="http://schemas.openxmlformats.org/presentationml/2006/main">
  <p:tag name="NUM" val="5"/>
</p:tagLst>
</file>

<file path=ppt/tags/tag170.xml><?xml version="1.0" encoding="utf-8"?>
<p:tagLst xmlns:a="http://schemas.openxmlformats.org/drawingml/2006/main" xmlns:r="http://schemas.openxmlformats.org/officeDocument/2006/relationships" xmlns:p="http://schemas.openxmlformats.org/presentationml/2006/main">
  <p:tag name="NUM" val="10"/>
</p:tagLst>
</file>

<file path=ppt/tags/tag171.xml><?xml version="1.0" encoding="utf-8"?>
<p:tagLst xmlns:a="http://schemas.openxmlformats.org/drawingml/2006/main" xmlns:r="http://schemas.openxmlformats.org/officeDocument/2006/relationships" xmlns:p="http://schemas.openxmlformats.org/presentationml/2006/main">
  <p:tag name="NUM" val="11"/>
</p:tagLst>
</file>

<file path=ppt/tags/tag172.xml><?xml version="1.0" encoding="utf-8"?>
<p:tagLst xmlns:a="http://schemas.openxmlformats.org/drawingml/2006/main" xmlns:r="http://schemas.openxmlformats.org/officeDocument/2006/relationships" xmlns:p="http://schemas.openxmlformats.org/presentationml/2006/main">
  <p:tag name="NUM" val="12"/>
</p:tagLst>
</file>

<file path=ppt/tags/tag173.xml><?xml version="1.0" encoding="utf-8"?>
<p:tagLst xmlns:a="http://schemas.openxmlformats.org/drawingml/2006/main" xmlns:r="http://schemas.openxmlformats.org/officeDocument/2006/relationships" xmlns:p="http://schemas.openxmlformats.org/presentationml/2006/main">
  <p:tag name="NUM" val="14"/>
</p:tagLst>
</file>

<file path=ppt/tags/tag174.xml><?xml version="1.0" encoding="utf-8"?>
<p:tagLst xmlns:a="http://schemas.openxmlformats.org/drawingml/2006/main" xmlns:r="http://schemas.openxmlformats.org/officeDocument/2006/relationships" xmlns:p="http://schemas.openxmlformats.org/presentationml/2006/main">
  <p:tag name="NUM" val="15"/>
</p:tagLst>
</file>

<file path=ppt/tags/tag175.xml><?xml version="1.0" encoding="utf-8"?>
<p:tagLst xmlns:a="http://schemas.openxmlformats.org/drawingml/2006/main" xmlns:r="http://schemas.openxmlformats.org/officeDocument/2006/relationships" xmlns:p="http://schemas.openxmlformats.org/presentationml/2006/main">
  <p:tag name="NUM" val="16"/>
</p:tagLst>
</file>

<file path=ppt/tags/tag176.xml><?xml version="1.0" encoding="utf-8"?>
<p:tagLst xmlns:a="http://schemas.openxmlformats.org/drawingml/2006/main" xmlns:r="http://schemas.openxmlformats.org/officeDocument/2006/relationships" xmlns:p="http://schemas.openxmlformats.org/presentationml/2006/main">
  <p:tag name="NUM" val="17"/>
</p:tagLst>
</file>

<file path=ppt/tags/tag177.xml><?xml version="1.0" encoding="utf-8"?>
<p:tagLst xmlns:a="http://schemas.openxmlformats.org/drawingml/2006/main" xmlns:r="http://schemas.openxmlformats.org/officeDocument/2006/relationships" xmlns:p="http://schemas.openxmlformats.org/presentationml/2006/main">
  <p:tag name="NUM" val="13"/>
</p:tagLst>
</file>

<file path=ppt/tags/tag178.xml><?xml version="1.0" encoding="utf-8"?>
<p:tagLst xmlns:a="http://schemas.openxmlformats.org/drawingml/2006/main" xmlns:r="http://schemas.openxmlformats.org/officeDocument/2006/relationships" xmlns:p="http://schemas.openxmlformats.org/presentationml/2006/main">
  <p:tag name="NUM" val="1"/>
</p:tagLst>
</file>

<file path=ppt/tags/tag179.xml><?xml version="1.0" encoding="utf-8"?>
<p:tagLst xmlns:a="http://schemas.openxmlformats.org/drawingml/2006/main" xmlns:r="http://schemas.openxmlformats.org/officeDocument/2006/relationships" xmlns:p="http://schemas.openxmlformats.org/presentationml/2006/main">
  <p:tag name="NUM" val="2"/>
</p:tagLst>
</file>

<file path=ppt/tags/tag180.xml><?xml version="1.0" encoding="utf-8"?>
<p:tagLst xmlns:a="http://schemas.openxmlformats.org/drawingml/2006/main" xmlns:r="http://schemas.openxmlformats.org/officeDocument/2006/relationships" xmlns:p="http://schemas.openxmlformats.org/presentationml/2006/main">
  <p:tag name="NUM" val="3"/>
</p:tagLst>
</file>

<file path=ppt/tags/tag181.xml><?xml version="1.0" encoding="utf-8"?>
<p:tagLst xmlns:a="http://schemas.openxmlformats.org/drawingml/2006/main" xmlns:r="http://schemas.openxmlformats.org/officeDocument/2006/relationships" xmlns:p="http://schemas.openxmlformats.org/presentationml/2006/main">
  <p:tag name="NUM" val="4"/>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2"/>
</p:tagLst>
</file>

<file path=ppt/tags/tag184.xml><?xml version="1.0" encoding="utf-8"?>
<p:tagLst xmlns:a="http://schemas.openxmlformats.org/drawingml/2006/main" xmlns:r="http://schemas.openxmlformats.org/officeDocument/2006/relationships" xmlns:p="http://schemas.openxmlformats.org/presentationml/2006/main">
  <p:tag name="NUM" val="1"/>
</p:tagLst>
</file>

<file path=ppt/tags/tag185.xml><?xml version="1.0" encoding="utf-8"?>
<p:tagLst xmlns:a="http://schemas.openxmlformats.org/drawingml/2006/main" xmlns:r="http://schemas.openxmlformats.org/officeDocument/2006/relationships" xmlns:p="http://schemas.openxmlformats.org/presentationml/2006/main">
  <p:tag name="NUM" val="2"/>
</p:tagLst>
</file>

<file path=ppt/tags/tag186.xml><?xml version="1.0" encoding="utf-8"?>
<p:tagLst xmlns:a="http://schemas.openxmlformats.org/drawingml/2006/main" xmlns:r="http://schemas.openxmlformats.org/officeDocument/2006/relationships" xmlns:p="http://schemas.openxmlformats.org/presentationml/2006/main">
  <p:tag name="NUM" val="3"/>
</p:tagLst>
</file>

<file path=ppt/tags/tag187.xml><?xml version="1.0" encoding="utf-8"?>
<p:tagLst xmlns:a="http://schemas.openxmlformats.org/drawingml/2006/main" xmlns:r="http://schemas.openxmlformats.org/officeDocument/2006/relationships" xmlns:p="http://schemas.openxmlformats.org/presentationml/2006/main">
  <p:tag name="NUM" val="4"/>
</p:tagLst>
</file>

<file path=ppt/tags/tag188.xml><?xml version="1.0" encoding="utf-8"?>
<p:tagLst xmlns:a="http://schemas.openxmlformats.org/drawingml/2006/main" xmlns:r="http://schemas.openxmlformats.org/officeDocument/2006/relationships" xmlns:p="http://schemas.openxmlformats.org/presentationml/2006/main">
  <p:tag name="NUM" val="5"/>
</p:tagLst>
</file>

<file path=ppt/tags/tag189.xml><?xml version="1.0" encoding="utf-8"?>
<p:tagLst xmlns:a="http://schemas.openxmlformats.org/drawingml/2006/main" xmlns:r="http://schemas.openxmlformats.org/officeDocument/2006/relationships" xmlns:p="http://schemas.openxmlformats.org/presentationml/2006/main">
  <p:tag name="NUM" val="6"/>
</p:tagLst>
</file>

<file path=ppt/tags/tag190.xml><?xml version="1.0" encoding="utf-8"?>
<p:tagLst xmlns:a="http://schemas.openxmlformats.org/drawingml/2006/main" xmlns:r="http://schemas.openxmlformats.org/officeDocument/2006/relationships" xmlns:p="http://schemas.openxmlformats.org/presentationml/2006/main">
  <p:tag name="NUM" val="7"/>
</p:tagLst>
</file>

<file path=ppt/tags/tag191.xml><?xml version="1.0" encoding="utf-8"?>
<p:tagLst xmlns:a="http://schemas.openxmlformats.org/drawingml/2006/main" xmlns:r="http://schemas.openxmlformats.org/officeDocument/2006/relationships" xmlns:p="http://schemas.openxmlformats.org/presentationml/2006/main">
  <p:tag name="NUM" val="8"/>
</p:tagLst>
</file>

<file path=ppt/tags/tag192.xml><?xml version="1.0" encoding="utf-8"?>
<p:tagLst xmlns:a="http://schemas.openxmlformats.org/drawingml/2006/main" xmlns:r="http://schemas.openxmlformats.org/officeDocument/2006/relationships" xmlns:p="http://schemas.openxmlformats.org/presentationml/2006/main">
  <p:tag name="NUM" val="9"/>
</p:tagLst>
</file>

<file path=ppt/tags/tag193.xml><?xml version="1.0" encoding="utf-8"?>
<p:tagLst xmlns:a="http://schemas.openxmlformats.org/drawingml/2006/main" xmlns:r="http://schemas.openxmlformats.org/officeDocument/2006/relationships" xmlns:p="http://schemas.openxmlformats.org/presentationml/2006/main">
  <p:tag name="NUM" val="10"/>
</p:tagLst>
</file>

<file path=ppt/tags/tag194.xml><?xml version="1.0" encoding="utf-8"?>
<p:tagLst xmlns:a="http://schemas.openxmlformats.org/drawingml/2006/main" xmlns:r="http://schemas.openxmlformats.org/officeDocument/2006/relationships" xmlns:p="http://schemas.openxmlformats.org/presentationml/2006/main">
  <p:tag name="NUM" val="11"/>
</p:tagLst>
</file>

<file path=ppt/tags/tag195.xml><?xml version="1.0" encoding="utf-8"?>
<p:tagLst xmlns:a="http://schemas.openxmlformats.org/drawingml/2006/main" xmlns:r="http://schemas.openxmlformats.org/officeDocument/2006/relationships" xmlns:p="http://schemas.openxmlformats.org/presentationml/2006/main">
  <p:tag name="NUM" val="12"/>
</p:tagLst>
</file>

<file path=ppt/tags/tag196.xml><?xml version="1.0" encoding="utf-8"?>
<p:tagLst xmlns:a="http://schemas.openxmlformats.org/drawingml/2006/main" xmlns:r="http://schemas.openxmlformats.org/officeDocument/2006/relationships" xmlns:p="http://schemas.openxmlformats.org/presentationml/2006/main">
  <p:tag name="NUM" val="13"/>
</p:tagLst>
</file>

<file path=ppt/tags/tag197.xml><?xml version="1.0" encoding="utf-8"?>
<p:tagLst xmlns:a="http://schemas.openxmlformats.org/drawingml/2006/main" xmlns:r="http://schemas.openxmlformats.org/officeDocument/2006/relationships" xmlns:p="http://schemas.openxmlformats.org/presentationml/2006/main">
  <p:tag name="NUM" val="14"/>
</p:tagLst>
</file>

<file path=ppt/tags/tag198.xml><?xml version="1.0" encoding="utf-8"?>
<p:tagLst xmlns:a="http://schemas.openxmlformats.org/drawingml/2006/main" xmlns:r="http://schemas.openxmlformats.org/officeDocument/2006/relationships" xmlns:p="http://schemas.openxmlformats.org/presentationml/2006/main">
  <p:tag name="NUM" val="1"/>
</p:tagLst>
</file>

<file path=ppt/tags/tag199.xml><?xml version="1.0" encoding="utf-8"?>
<p:tagLst xmlns:a="http://schemas.openxmlformats.org/drawingml/2006/main" xmlns:r="http://schemas.openxmlformats.org/officeDocument/2006/relationships" xmlns:p="http://schemas.openxmlformats.org/presentationml/2006/main">
  <p:tag name="NUM" val="2"/>
</p:tagLst>
</file>

<file path=ppt/tags/tag200.xml><?xml version="1.0" encoding="utf-8"?>
<p:tagLst xmlns:a="http://schemas.openxmlformats.org/drawingml/2006/main" xmlns:r="http://schemas.openxmlformats.org/officeDocument/2006/relationships" xmlns:p="http://schemas.openxmlformats.org/presentationml/2006/main">
  <p:tag name="NUM" val="3"/>
</p:tagLst>
</file>

<file path=ppt/tags/tag201.xml><?xml version="1.0" encoding="utf-8"?>
<p:tagLst xmlns:a="http://schemas.openxmlformats.org/drawingml/2006/main" xmlns:r="http://schemas.openxmlformats.org/officeDocument/2006/relationships" xmlns:p="http://schemas.openxmlformats.org/presentationml/2006/main">
  <p:tag name="NUM" val="4"/>
</p:tagLst>
</file>

<file path=ppt/tags/tag202.xml><?xml version="1.0" encoding="utf-8"?>
<p:tagLst xmlns:a="http://schemas.openxmlformats.org/drawingml/2006/main" xmlns:r="http://schemas.openxmlformats.org/officeDocument/2006/relationships" xmlns:p="http://schemas.openxmlformats.org/presentationml/2006/main">
  <p:tag name="NUM" val="1"/>
</p:tagLst>
</file>

<file path=ppt/tags/tag203.xml><?xml version="1.0" encoding="utf-8"?>
<p:tagLst xmlns:a="http://schemas.openxmlformats.org/drawingml/2006/main" xmlns:r="http://schemas.openxmlformats.org/officeDocument/2006/relationships" xmlns:p="http://schemas.openxmlformats.org/presentationml/2006/main">
  <p:tag name="NUM" val="2"/>
</p:tagLst>
</file>

<file path=ppt/tags/tag204.xml><?xml version="1.0" encoding="utf-8"?>
<p:tagLst xmlns:a="http://schemas.openxmlformats.org/drawingml/2006/main" xmlns:r="http://schemas.openxmlformats.org/officeDocument/2006/relationships" xmlns:p="http://schemas.openxmlformats.org/presentationml/2006/main">
  <p:tag name="NUM" val="3"/>
</p:tagLst>
</file>

<file path=ppt/tags/tag205.xml><?xml version="1.0" encoding="utf-8"?>
<p:tagLst xmlns:a="http://schemas.openxmlformats.org/drawingml/2006/main" xmlns:r="http://schemas.openxmlformats.org/officeDocument/2006/relationships" xmlns:p="http://schemas.openxmlformats.org/presentationml/2006/main">
  <p:tag name="NUM" val="4"/>
</p:tagLst>
</file>

<file path=ppt/tags/tag206.xml><?xml version="1.0" encoding="utf-8"?>
<p:tagLst xmlns:a="http://schemas.openxmlformats.org/drawingml/2006/main" xmlns:r="http://schemas.openxmlformats.org/officeDocument/2006/relationships" xmlns:p="http://schemas.openxmlformats.org/presentationml/2006/main">
  <p:tag name="NUM" val="1"/>
</p:tagLst>
</file>

<file path=ppt/tags/tag207.xml><?xml version="1.0" encoding="utf-8"?>
<p:tagLst xmlns:a="http://schemas.openxmlformats.org/drawingml/2006/main" xmlns:r="http://schemas.openxmlformats.org/officeDocument/2006/relationships" xmlns:p="http://schemas.openxmlformats.org/presentationml/2006/main">
  <p:tag name="NUM" val="2"/>
</p:tagLst>
</file>

<file path=ppt/tags/tag208.xml><?xml version="1.0" encoding="utf-8"?>
<p:tagLst xmlns:a="http://schemas.openxmlformats.org/drawingml/2006/main" xmlns:r="http://schemas.openxmlformats.org/officeDocument/2006/relationships" xmlns:p="http://schemas.openxmlformats.org/presentationml/2006/main">
  <p:tag name="NUM" val="3"/>
</p:tagLst>
</file>

<file path=ppt/tags/tag209.xml><?xml version="1.0" encoding="utf-8"?>
<p:tagLst xmlns:a="http://schemas.openxmlformats.org/drawingml/2006/main" xmlns:r="http://schemas.openxmlformats.org/officeDocument/2006/relationships" xmlns:p="http://schemas.openxmlformats.org/presentationml/2006/main">
  <p:tag name="NUM" val="4"/>
</p:tagLst>
</file>

<file path=ppt/tags/tag210.xml><?xml version="1.0" encoding="utf-8"?>
<p:tagLst xmlns:a="http://schemas.openxmlformats.org/drawingml/2006/main" xmlns:r="http://schemas.openxmlformats.org/officeDocument/2006/relationships" xmlns:p="http://schemas.openxmlformats.org/presentationml/2006/main">
  <p:tag name="NUM" val="1"/>
</p:tagLst>
</file>

<file path=ppt/tags/tag211.xml><?xml version="1.0" encoding="utf-8"?>
<p:tagLst xmlns:a="http://schemas.openxmlformats.org/drawingml/2006/main" xmlns:r="http://schemas.openxmlformats.org/officeDocument/2006/relationships" xmlns:p="http://schemas.openxmlformats.org/presentationml/2006/main">
  <p:tag name="NUM" val="2"/>
</p:tagLst>
</file>

<file path=ppt/tags/tag212.xml><?xml version="1.0" encoding="utf-8"?>
<p:tagLst xmlns:a="http://schemas.openxmlformats.org/drawingml/2006/main" xmlns:r="http://schemas.openxmlformats.org/officeDocument/2006/relationships" xmlns:p="http://schemas.openxmlformats.org/presentationml/2006/main">
  <p:tag name="NUM" val="3"/>
</p:tagLst>
</file>

<file path=ppt/tags/tag213.xml><?xml version="1.0" encoding="utf-8"?>
<p:tagLst xmlns:a="http://schemas.openxmlformats.org/drawingml/2006/main" xmlns:r="http://schemas.openxmlformats.org/officeDocument/2006/relationships" xmlns:p="http://schemas.openxmlformats.org/presentationml/2006/main">
  <p:tag name="NUM" val="4"/>
</p:tagLst>
</file>

<file path=ppt/tags/tag214.xml><?xml version="1.0" encoding="utf-8"?>
<p:tagLst xmlns:a="http://schemas.openxmlformats.org/drawingml/2006/main" xmlns:r="http://schemas.openxmlformats.org/officeDocument/2006/relationships" xmlns:p="http://schemas.openxmlformats.org/presentationml/2006/main">
  <p:tag name="NUM" val="5"/>
</p:tagLst>
</file>

<file path=ppt/tags/tag215.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533</TotalTime>
  <Words>4697</Words>
  <Application>Microsoft Office PowerPoint</Application>
  <PresentationFormat>Grand écran</PresentationFormat>
  <Paragraphs>331</Paragraphs>
  <Slides>44</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44</vt:i4>
      </vt:variant>
    </vt:vector>
  </HeadingPairs>
  <TitlesOfParts>
    <vt:vector size="51" baseType="lpstr">
      <vt:lpstr>Arial</vt:lpstr>
      <vt:lpstr>Arial Black</vt:lpstr>
      <vt:lpstr>Calibri</vt:lpstr>
      <vt:lpstr>Calibri Light</vt:lpstr>
      <vt:lpstr>Century Schoolbook</vt:lpstr>
      <vt:lpstr>Times New Roman</vt:lpstr>
      <vt:lpstr>Thème Office</vt:lpstr>
      <vt:lpstr>Introduction to the inductive method and inclusive epistemology The scales of observation method</vt:lpstr>
      <vt:lpstr>Day 1</vt:lpstr>
      <vt:lpstr>How to make a link between abstract concepts and concrete qualitative data</vt:lpstr>
      <vt:lpstr>One solution consists in looking at reality as an enigma to be solved.</vt:lpstr>
      <vt:lpstr>Solving a concrete enigma helps to create “descriptive concepts”</vt:lpstr>
      <vt:lpstr>Introduction to the inductive method </vt:lpstr>
      <vt:lpstr>What is an inductive method? </vt:lpstr>
      <vt:lpstr>My four main tools of navigation to describe a social reality as a system</vt:lpstr>
      <vt:lpstr>Five principles to carry out precise qualitative field studies</vt:lpstr>
      <vt:lpstr>About the généralisation of a qualitative field study (principle 3)</vt:lpstr>
      <vt:lpstr>These five principles form the basis of the reliability of qualitative investigations.</vt:lpstr>
      <vt:lpstr>Day 2 Discovering the gap between concept and reality</vt:lpstr>
      <vt:lpstr>How I was confronted, as a young researcher, with the gap between abstract concepts and concrete data </vt:lpstr>
      <vt:lpstr>When I started my field study within the village of Sakameso, I was searching for this mode of production  </vt:lpstr>
      <vt:lpstr>I did not see any  lineage mode of production</vt:lpstr>
      <vt:lpstr>Women planting cassava</vt:lpstr>
      <vt:lpstr>Processing of cassava by women</vt:lpstr>
      <vt:lpstr>Wedding ritual with a gender division of the village public space</vt:lpstr>
      <vt:lpstr>Présentation PowerPoint</vt:lpstr>
      <vt:lpstr>Day 3</vt:lpstr>
      <vt:lpstr>I finally discovered the three main levels of social life, based on three “descriptive concepts” linked to three kinds of constraints</vt:lpstr>
      <vt:lpstr>I apply these three sets of concepts to a great number of situations, such as consumption, innovation, and decision-making processes  in organisations, households, or open social systems of action</vt:lpstr>
      <vt:lpstr>The level of material culture</vt:lpstr>
      <vt:lpstr> The level of social relationships, which means analysing the social interactions, the social interplay among actors</vt:lpstr>
      <vt:lpstr>The level of social imaginary</vt:lpstr>
      <vt:lpstr>The 11 great material, social, and symbolic constraints which organise the diffusion of innovations: my main descriptive concepts</vt:lpstr>
      <vt:lpstr>Learning how to abstract a pattern of explanation from the description of a reality and then transposing it to another reality thanks to “descriptive concepts”</vt:lpstr>
      <vt:lpstr>Thanks to the agricultural itinerary, I discovered how to make a link between a decision-making process and an itinerary</vt:lpstr>
      <vt:lpstr>An example of itinerary following the stages of the life of a product or service: production, transformation, circulation, consumption, and disposal</vt:lpstr>
      <vt:lpstr>The itinerary method applied to food consumption behaviour: the decision-making process </vt:lpstr>
      <vt:lpstr>Thanks to “witchcraft,” I discovered how to abstract and then to transpose the concrete concept of an “area of uncertainty” from the world of big organisations to that of small farmers </vt:lpstr>
      <vt:lpstr>The area of uncertainty is a source of power, and so, in this situation, power is not an asset but a relation</vt:lpstr>
      <vt:lpstr>The transposition of the area of uncertainty from maintenance to witchcraft</vt:lpstr>
      <vt:lpstr>Scales of Observation Applied to Consumption</vt:lpstr>
      <vt:lpstr>What is seen on one scale disappears at another scale of observation</vt:lpstr>
      <vt:lpstr>Présentation PowerPoint</vt:lpstr>
      <vt:lpstr>The observation of reality is discontinuous  and so there is no overall theory</vt:lpstr>
      <vt:lpstr>One main conclusion is that when the scale of observation is changed, not only the content of the reality changes but also the causality </vt:lpstr>
      <vt:lpstr>Freedom and scale of observation</vt:lpstr>
      <vt:lpstr>What is the solution of the enigma? First phase: discovering truth </vt:lpstr>
      <vt:lpstr>Seconde phase: from subjective information to objectivisation of qualitative or quantitative data</vt:lpstr>
      <vt:lpstr>Third phase: abstraction and transposition </vt:lpstr>
      <vt:lpstr>Where does a concept come from?</vt:lpstr>
      <vt:lpstr>Opening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Dominique Desjeux</dc:creator>
  <cp:lastModifiedBy>Dominique Desjeux</cp:lastModifiedBy>
  <cp:revision>38</cp:revision>
  <dcterms:created xsi:type="dcterms:W3CDTF">1900-01-01T05:00:00Z</dcterms:created>
  <dcterms:modified xsi:type="dcterms:W3CDTF">2026-02-25T15:01:35Z</dcterms:modified>
</cp:coreProperties>
</file>